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31"/>
  </p:notesMasterIdLst>
  <p:sldIdLst>
    <p:sldId id="256" r:id="rId2"/>
    <p:sldId id="257" r:id="rId3"/>
    <p:sldId id="285" r:id="rId4"/>
    <p:sldId id="259" r:id="rId5"/>
    <p:sldId id="261" r:id="rId6"/>
    <p:sldId id="260" r:id="rId7"/>
    <p:sldId id="268" r:id="rId8"/>
    <p:sldId id="266" r:id="rId9"/>
    <p:sldId id="265" r:id="rId10"/>
    <p:sldId id="264" r:id="rId11"/>
    <p:sldId id="262" r:id="rId12"/>
    <p:sldId id="263" r:id="rId13"/>
    <p:sldId id="267" r:id="rId14"/>
    <p:sldId id="284" r:id="rId15"/>
    <p:sldId id="299" r:id="rId16"/>
    <p:sldId id="275" r:id="rId17"/>
    <p:sldId id="274" r:id="rId18"/>
    <p:sldId id="272" r:id="rId19"/>
    <p:sldId id="278" r:id="rId20"/>
    <p:sldId id="273" r:id="rId21"/>
    <p:sldId id="279" r:id="rId22"/>
    <p:sldId id="277" r:id="rId23"/>
    <p:sldId id="271" r:id="rId24"/>
    <p:sldId id="276" r:id="rId25"/>
    <p:sldId id="297" r:id="rId26"/>
    <p:sldId id="280" r:id="rId27"/>
    <p:sldId id="300" r:id="rId28"/>
    <p:sldId id="301" r:id="rId29"/>
    <p:sldId id="283" r:id="rId3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298" autoAdjust="0"/>
  </p:normalViewPr>
  <p:slideViewPr>
    <p:cSldViewPr snapToGrid="0" snapToObjects="1">
      <p:cViewPr varScale="1">
        <p:scale>
          <a:sx n="128" d="100"/>
          <a:sy n="128" d="100"/>
        </p:scale>
        <p:origin x="-1080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511119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Both</a:t>
            </a:r>
            <a:r>
              <a:rPr lang="en-US" baseline="0" dirty="0"/>
              <a:t> Of US 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MIKE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r>
              <a:rPr lang="en-US" dirty="0"/>
              <a:t>Want to expand on what each of these contribute to the transaction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JOCK</a:t>
            </a:r>
          </a:p>
          <a:p>
            <a:pPr marL="171450" lvl="0" indent="-1714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The more value you can add for clients, the better.</a:t>
            </a:r>
          </a:p>
          <a:p>
            <a:pPr marL="171450" lvl="0" indent="-1714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Centralizing or outsourcing some functions can lead to increased efficiencies and lower costs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JOCK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Balanced Books – are all funds accounted for and transferred?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Company violations or lawsuits – court search, </a:t>
            </a:r>
            <a:r>
              <a:rPr lang="en-US" dirty="0" err="1"/>
              <a:t>Dept</a:t>
            </a:r>
            <a:r>
              <a:rPr lang="en-US" dirty="0"/>
              <a:t> of Real Estate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Suitable properties – drive by exteriors. How are they kept? Any red flags?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P&amp;L Statement - compare accountant docs with pm software reporting (</a:t>
            </a:r>
            <a:r>
              <a:rPr lang="en-US" dirty="0" err="1"/>
              <a:t>mgmt</a:t>
            </a:r>
            <a:r>
              <a:rPr lang="en-US" dirty="0"/>
              <a:t> fees reported)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Qualifying the buyer and seller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Research market viability - know the competition, determine if there is room for growth, compare fees and services 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Example: If you are the acquiring management contracts with the highest fee in the market, you may lose some to </a:t>
            </a:r>
            <a:r>
              <a:rPr lang="en-US" dirty="0" err="1"/>
              <a:t>competiton</a:t>
            </a:r>
            <a:r>
              <a:rPr lang="en-US" dirty="0"/>
              <a:t>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JOCK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r>
              <a:rPr lang="en-US" dirty="0"/>
              <a:t>	Identify Expenses...Over Estimate</a:t>
            </a:r>
          </a:p>
          <a:p>
            <a:pPr lvl="1">
              <a:spcBef>
                <a:spcPts val="0"/>
              </a:spcBef>
            </a:pPr>
            <a:r>
              <a:rPr lang="en-US" dirty="0"/>
              <a:t>Payback! How fast will you run debt free?</a:t>
            </a:r>
          </a:p>
          <a:p>
            <a:r>
              <a:rPr lang="en-US" dirty="0"/>
              <a:t>This is an important slide - you can make almost as much $ running 100 doors as you can running 500 doors without the brain damage. Growing can actually narrow your profit margins if you’re not careful…</a:t>
            </a:r>
          </a:p>
          <a:p>
            <a:r>
              <a:rPr lang="en-US" dirty="0"/>
              <a:t>Measure it to manage it.</a:t>
            </a:r>
          </a:p>
          <a:p>
            <a:pPr marL="914400" marR="0" lvl="1" indent="-298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Tx/>
              <a:buChar char="○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Create a dashboard for your company to measure performance</a:t>
            </a:r>
          </a:p>
          <a:p>
            <a:pPr lvl="1">
              <a:spcBef>
                <a:spcPts val="0"/>
              </a:spcBef>
            </a:pPr>
            <a:r>
              <a:rPr lang="en-US" dirty="0"/>
              <a:t>Gross revenue, units managed, $ per employee, average rent and management fee, turnover, etc.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endParaRPr lang="en-US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MIKE</a:t>
            </a:r>
          </a:p>
          <a:p>
            <a:r>
              <a:rPr lang="en-US" dirty="0"/>
              <a:t>Be Personable…take team to lunch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D22E864-3260-E04A-B637-663D0C2BF8D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220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0000FF"/>
                </a:solidFill>
              </a:rPr>
              <a:t>JOCK</a:t>
            </a:r>
            <a:endParaRPr lang="en" sz="1100" dirty="0">
              <a:solidFill>
                <a:srgbClr val="0000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MIKE</a:t>
            </a: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MIKE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Don’t leave it up to everyone else - </a:t>
            </a:r>
            <a:r>
              <a:rPr lang="en-US" dirty="0">
                <a:solidFill>
                  <a:srgbClr val="0000FF"/>
                </a:solidFill>
              </a:rPr>
              <a:t>monitor what you delegate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Show your face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Be a leader -</a:t>
            </a:r>
            <a:r>
              <a:rPr lang="en-US" dirty="0">
                <a:solidFill>
                  <a:srgbClr val="0000FF"/>
                </a:solidFill>
              </a:rPr>
              <a:t> communicate your vision to the </a:t>
            </a:r>
            <a:r>
              <a:rPr lang="en-US" u="sng" dirty="0">
                <a:solidFill>
                  <a:srgbClr val="0000FF"/>
                </a:solidFill>
              </a:rPr>
              <a:t>whole</a:t>
            </a:r>
            <a:r>
              <a:rPr lang="en-US" dirty="0">
                <a:solidFill>
                  <a:srgbClr val="0000FF"/>
                </a:solidFill>
              </a:rPr>
              <a:t> team. Some “inherited” employees might be excited to be part of your team.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Don’t be afraid to “vacuum the floors”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dirty="0"/>
              <a:t>Help out occasionally with some day-to-day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dirty="0"/>
              <a:t>Show that you are willing to do the work</a:t>
            </a: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Earn Trust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MIKE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/>
              <a:t>Making acquisition all about you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/>
              <a:t>Involve employees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2000" dirty="0"/>
              <a:t>Career growth opportunity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2000" dirty="0"/>
              <a:t>Importance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/>
              <a:t>Share the wealth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2000" dirty="0"/>
              <a:t>Create incentive based pay structure for employees who help you grow.</a:t>
            </a: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/>
              <a:t>Don’t try to do it all yourself. You have great people on your team!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JOCK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Lack of teamwork</a:t>
            </a:r>
          </a:p>
          <a:p>
            <a:pPr marL="171450" lvl="0" indent="-1714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>
                <a:solidFill>
                  <a:srgbClr val="0000FF"/>
                </a:solidFill>
              </a:rPr>
              <a:t>It takes time to build culture - interview potential team members extensively to make sure they’re a fit. The first weeks of a transition are critical.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dirty="0">
                <a:solidFill>
                  <a:srgbClr val="0000FF"/>
                </a:solidFill>
              </a:rPr>
              <a:t>Leadership </a:t>
            </a:r>
          </a:p>
          <a:p>
            <a:pPr marL="171450" lvl="0" indent="-1714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>
                <a:solidFill>
                  <a:srgbClr val="0000FF"/>
                </a:solidFill>
              </a:rPr>
              <a:t>get everyone paddling at the same time in the same direction, then steer the ship.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r>
              <a:rPr lang="en-US" dirty="0">
                <a:solidFill>
                  <a:srgbClr val="0000FF"/>
                </a:solidFill>
              </a:rPr>
              <a:t>- Keeping existing employees is tempting, but be cautious.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Mike</a:t>
            </a: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Quick growth – great if you have extra capacity in your current organization</a:t>
            </a: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A growth opportunity for your employees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Build equity in your company</a:t>
            </a:r>
          </a:p>
          <a:p>
            <a:pPr lvl="0"/>
            <a:r>
              <a:rPr lang="en" dirty="0"/>
              <a:t>An opportunity to enter a new market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JOCK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457200" lvl="0" indent="-3429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It’s not all about the revenue.  Understand what you’re acquiring. </a:t>
            </a:r>
          </a:p>
          <a:p>
            <a:pPr marL="457200" lvl="0" indent="-3429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Identify employees who are assets (and liabilities)</a:t>
            </a:r>
          </a:p>
          <a:p>
            <a:pPr marL="457200" lvl="0" indent="-3429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Processes and procedures can be assets – is there a unique delivery platform you can use in your existing company?</a:t>
            </a:r>
          </a:p>
          <a:p>
            <a:pPr marL="457200" lvl="0" indent="-3429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Market share – is there room for growth? How will it happen?</a:t>
            </a:r>
          </a:p>
          <a:p>
            <a:pPr marL="457200" lvl="0" indent="-3429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Non Compete clause - JM - most recent acquisition shrunk by half when former pm started her own company and solicited clients. Seller lost over $100k on purchase value.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JOCK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171450" lvl="0" indent="-1714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Aside from being models of profitability, our businesses are reflections of ourselves. </a:t>
            </a:r>
          </a:p>
          <a:p>
            <a:pPr marL="171450" lvl="0" indent="-1714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Most of us have put our heart and soul into building a business and it is deeply personal. </a:t>
            </a:r>
          </a:p>
          <a:p>
            <a:pPr marL="171450" lvl="0" indent="-1714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Try not to commoditize it. </a:t>
            </a:r>
          </a:p>
          <a:p>
            <a:pPr marL="171450" lvl="0" indent="-1714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Ask yourself how the business will operate without the seller running it.</a:t>
            </a: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MIKE</a:t>
            </a: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JOCK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114300" lvl="0" indent="0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dirty="0"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-"/>
            </a:pPr>
            <a:r>
              <a:rPr lang="en-US" dirty="0">
                <a:solidFill>
                  <a:srgbClr val="0000FF"/>
                </a:solidFill>
              </a:rPr>
              <a:t>Identify the “what ifs”</a:t>
            </a:r>
          </a:p>
          <a:p>
            <a:pPr marL="914400" lvl="1" indent="-34290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-"/>
            </a:pPr>
            <a:r>
              <a:rPr lang="en-US" dirty="0">
                <a:solidFill>
                  <a:srgbClr val="0000FF"/>
                </a:solidFill>
              </a:rPr>
              <a:t>Indemnity agreement</a:t>
            </a:r>
          </a:p>
          <a:p>
            <a:pPr marL="914400" lvl="1" indent="-34290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-"/>
            </a:pPr>
            <a:r>
              <a:rPr lang="en-US" dirty="0">
                <a:solidFill>
                  <a:srgbClr val="0000FF"/>
                </a:solidFill>
              </a:rPr>
              <a:t>“Claw back” clause</a:t>
            </a:r>
          </a:p>
          <a:p>
            <a:pPr marL="914400" lvl="1" indent="-34290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-"/>
            </a:pPr>
            <a:r>
              <a:rPr lang="en-US" dirty="0">
                <a:solidFill>
                  <a:srgbClr val="0000FF"/>
                </a:solidFill>
              </a:rPr>
              <a:t>Non-compete and/or confidentiality</a:t>
            </a:r>
          </a:p>
          <a:p>
            <a:pPr marL="914400" lvl="1" indent="-34290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-"/>
            </a:pPr>
            <a:r>
              <a:rPr lang="en-US" dirty="0">
                <a:solidFill>
                  <a:srgbClr val="0000FF"/>
                </a:solidFill>
              </a:rPr>
              <a:t>Seller availability</a:t>
            </a:r>
          </a:p>
          <a:p>
            <a:pPr marL="914400" lvl="1" indent="-34290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-"/>
            </a:pPr>
            <a:r>
              <a:rPr lang="en-US" dirty="0">
                <a:solidFill>
                  <a:srgbClr val="0000FF"/>
                </a:solidFill>
              </a:rPr>
              <a:t>Records retention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JOCK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Understand what you’re getting into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dirty="0"/>
              <a:t>Be sure to ask the question…”Did you or do you have any pending lawsuits or violations?”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Research Company Reputation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dirty="0"/>
              <a:t>Check BRE for violation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dirty="0"/>
              <a:t>Read reviews on social sites Yelp, Google, BBB – may help identify pain points in their business.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Gut Feeling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dirty="0"/>
              <a:t>Buyer/Seller suspicious style of management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dirty="0"/>
              <a:t>Portfolio condition</a:t>
            </a: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Char char="-"/>
            </a:pPr>
            <a:endParaRPr lang="en-US" sz="1100" dirty="0">
              <a:solidFill>
                <a:srgbClr val="0000FF"/>
              </a:solidFill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Char char="-"/>
            </a:pPr>
            <a:r>
              <a:rPr lang="en-US" sz="1100" dirty="0">
                <a:solidFill>
                  <a:srgbClr val="0000FF"/>
                </a:solidFill>
              </a:rPr>
              <a:t>Portfolio condition</a:t>
            </a: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Char char="-"/>
            </a:pPr>
            <a:r>
              <a:rPr lang="en-US" sz="1100" dirty="0">
                <a:solidFill>
                  <a:srgbClr val="0000FF"/>
                </a:solidFill>
              </a:rPr>
              <a:t>Embezzlement or poor recordkeeping</a:t>
            </a: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Char char="-"/>
            </a:pPr>
            <a:r>
              <a:rPr lang="en-US" sz="1100" dirty="0">
                <a:solidFill>
                  <a:srgbClr val="0000FF"/>
                </a:solidFill>
              </a:rPr>
              <a:t>“This smells awful, taste some”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r>
              <a:rPr lang="en-US" dirty="0"/>
              <a:t>MIKE</a:t>
            </a:r>
          </a:p>
          <a:p>
            <a:pPr marL="457200" marR="0" lvl="1" indent="-298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Tx/>
              <a:buChar char="●"/>
              <a:tabLst/>
              <a:defRPr/>
            </a:pPr>
            <a:r>
              <a:rPr lang="en" dirty="0"/>
              <a:t>Just because it’s cool :-)</a:t>
            </a: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3015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JOCK</a:t>
            </a: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MIKE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Expenses…onboarding</a:t>
            </a:r>
            <a:r>
              <a:rPr lang="en-US" baseline="0" dirty="0"/>
              <a:t> software, transfer of services, transferring company IP</a:t>
            </a:r>
            <a:endParaRPr dirty="0"/>
          </a:p>
        </p:txBody>
      </p:sp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MIKE &amp; JOCK</a:t>
            </a:r>
            <a:endParaRPr dirty="0"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MIKE &amp; JOCK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JOCK</a:t>
            </a:r>
          </a:p>
          <a:p>
            <a: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Mutually Beneficial</a:t>
            </a:r>
          </a:p>
          <a:p>
            <a: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Similar Structure</a:t>
            </a:r>
          </a:p>
          <a:p>
            <a: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Well maintained properties</a:t>
            </a:r>
          </a:p>
          <a:p>
            <a: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Immediate profitability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Opportunity for Innovation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Off Market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Motivated Seller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626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0000FF"/>
                </a:solidFill>
              </a:rPr>
              <a:t>JOCK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Mike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Culturally 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Location - existing market or a new location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Growth 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Foundation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Clientele - would they pass your new client interview?</a:t>
            </a: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Lifestyle - is it the type and amount of work you want to do?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MIKE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Pick your battles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Patience with implementing new policies and procedures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dirty="0"/>
              <a:t>Relax on small quirks and/or old habits of buyer/seller 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Be ok with change - things will not go as planned.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Big Picture</a:t>
            </a: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Some problems will solve themselves with time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JOCK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Our To Do List has about 50 tasks to be completed for each acquisition. Consider project management software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Contract Timeline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dirty="0"/>
              <a:t>Contingencies, payments, due diligence, contract review, other agreed upon items, etc.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Payroll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dirty="0"/>
              <a:t>When to pay and how much for new employees (Seems funny but you’d be surprised :-)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Change over billing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dirty="0"/>
              <a:t>Make a spreadsheet...phone bill, advertising, web hosting, </a:t>
            </a:r>
            <a:r>
              <a:rPr lang="en-US" dirty="0" err="1"/>
              <a:t>etc</a:t>
            </a:r>
            <a:r>
              <a:rPr lang="en-US" dirty="0"/>
              <a:t>, etc. 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Client Tracking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dirty="0"/>
              <a:t>Keep notes on which clients you have spoken with and what you discussed. 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dirty="0"/>
              <a:t>Track new management agreements received.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Data Import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dirty="0"/>
              <a:t>Verify data integrity – lots of discrepancies found at this stage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dirty="0"/>
              <a:t>Transition payments – shut off in old system and activate in new. Recommend a mid-month change over.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JOCK</a:t>
            </a:r>
          </a:p>
          <a:p>
            <a:pPr marL="171450" lvl="0" indent="-1714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Financial risk – know what you have to lose and work to protect it.</a:t>
            </a:r>
          </a:p>
          <a:p>
            <a:pPr marL="171450" lvl="0" indent="-1714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Liability – even the best indemnity agreement will not prevent you from being drawn into a lawsuit.</a:t>
            </a:r>
          </a:p>
          <a:p>
            <a:pPr marL="171450" lvl="0" indent="-1714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What happens if you lose doors? How can you lose them?</a:t>
            </a:r>
          </a:p>
          <a:p>
            <a:pPr marL="171450" lvl="0" indent="-1714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You wouldn’t build a house on a crumbling foundation.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MIKE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Self Financed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dirty="0"/>
              <a:t>Note, Terms, Taxes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Seller Financing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dirty="0"/>
              <a:t>Secured loan for seller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dirty="0"/>
              <a:t>Verify Funds and Assets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Institutional Financing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dirty="0"/>
              <a:t>Begin Process Early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dirty="0"/>
              <a:t>Forensic </a:t>
            </a: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dirty="0">
                <a:solidFill>
                  <a:srgbClr val="0000FF"/>
                </a:solidFill>
              </a:rPr>
              <a:t>We should add info from this slide last year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87468"/>
            <a:ext cx="7315200" cy="194626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74898"/>
            <a:ext cx="7315200" cy="85847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D661-1836-44F7-8FAF-35E8F866ECD3}" type="datetime1">
              <a:rPr lang="en-US" smtClean="0"/>
              <a:pPr/>
              <a:t>9/11/19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71CE-B899-4B2B-848D-9F12F0C901B6}" type="datetimeFigureOut">
              <a:rPr lang="en-US" smtClean="0"/>
              <a:t>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1" y="1370032"/>
            <a:ext cx="1492499" cy="33633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370032"/>
            <a:ext cx="5241476" cy="336334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F1CA-F464-4B29-B867-EAF8A9B936E3}" type="datetime1">
              <a:rPr lang="en-US" smtClean="0"/>
              <a:pPr/>
              <a:t>9/11/19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ept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599" y="1"/>
            <a:ext cx="8689975" cy="688181"/>
          </a:xfrm>
        </p:spPr>
        <p:txBody>
          <a:bodyPr anchor="b"/>
          <a:lstStyle>
            <a:lvl1pPr>
              <a:defRPr sz="3200">
                <a:solidFill>
                  <a:srgbClr val="52525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28602" y="4900760"/>
            <a:ext cx="8731737" cy="158662"/>
          </a:xfrm>
        </p:spPr>
        <p:txBody>
          <a:bodyPr anchor="b"/>
          <a:lstStyle>
            <a:lvl1pPr marL="0" indent="0" algn="r">
              <a:buNone/>
              <a:defRPr sz="1100" baseline="0">
                <a:solidFill>
                  <a:srgbClr val="9B9B9B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0346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B357-51B9-47D2-A71D-0D06CB03185D}" type="datetime1">
              <a:rPr lang="en-US" smtClean="0"/>
              <a:pPr/>
              <a:t>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3179"/>
            <a:ext cx="7315200" cy="970194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898823"/>
            <a:ext cx="7315200" cy="82382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B827-F132-4DF6-9FB9-4035A4C798EF}" type="datetime1">
              <a:rPr lang="en-US" smtClean="0"/>
              <a:pPr/>
              <a:t>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A601-7D32-4ED7-AD1A-974B6DDBDCDC}" type="datetime1">
              <a:rPr lang="en-US" smtClean="0"/>
              <a:pPr/>
              <a:t>9/11/19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158537"/>
            <a:ext cx="7315200" cy="86557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057400"/>
            <a:ext cx="3566160" cy="2695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057401"/>
            <a:ext cx="3566160" cy="26967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057400"/>
            <a:ext cx="3364992" cy="46634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057400"/>
            <a:ext cx="3362062" cy="46634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7B41-4A0C-4639-A132-E5C8F99A4BE8}" type="datetime1">
              <a:rPr lang="en-US" smtClean="0"/>
              <a:pPr/>
              <a:t>9/11/19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158537"/>
            <a:ext cx="7315200" cy="8655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2537460"/>
            <a:ext cx="3566160" cy="22151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2537460"/>
            <a:ext cx="3566160" cy="22151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67FD-6084-4075-993E-77EC8038773F}" type="datetime1">
              <a:rPr lang="en-US" smtClean="0"/>
              <a:pPr/>
              <a:t>9/11/19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8B47-74BA-4873-ADAE-EB0120124E83}" type="datetime1">
              <a:rPr lang="en-US" smtClean="0"/>
              <a:pPr/>
              <a:t>9/11/19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69022"/>
            <a:ext cx="2950936" cy="1629761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370032"/>
            <a:ext cx="4207848" cy="3357461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045822"/>
            <a:ext cx="2950936" cy="16840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52C1-9A39-494C-9977-BBEFAB872C1F}" type="datetime1">
              <a:rPr lang="en-US" smtClean="0"/>
              <a:pPr/>
              <a:t>9/11/19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71600"/>
            <a:ext cx="2953512" cy="1632204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1714500"/>
            <a:ext cx="4038600" cy="25146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044952"/>
            <a:ext cx="2953512" cy="16870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ACE2-EA00-4376-9A66-47ABB8B02CF5}" type="datetime1">
              <a:rPr lang="en-US" smtClean="0"/>
              <a:pPr/>
              <a:t>9/11/19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430355"/>
            <a:ext cx="86236" cy="4292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430355"/>
            <a:ext cx="576072" cy="4292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158537"/>
            <a:ext cx="7315200" cy="865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077375"/>
            <a:ext cx="7315200" cy="2654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411597"/>
            <a:ext cx="1189132" cy="2234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DA47DADC-55EA-4839-91C8-5BCC0EC06F5C}" type="datetime1">
              <a:rPr lang="en-US" smtClean="0"/>
              <a:pPr/>
              <a:t>9/11/19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6" y="411598"/>
            <a:ext cx="941203" cy="226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9" y="641968"/>
            <a:ext cx="2246489" cy="225920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914400" y="2832368"/>
            <a:ext cx="8049278" cy="12486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/>
              <a:t>SURVIVE &amp; THRIVE WITH ACQUISITIONS</a:t>
            </a:r>
            <a:r>
              <a:rPr lang="en" sz="4000" dirty="0"/>
              <a:t/>
            </a:r>
            <a:br>
              <a:rPr lang="en" sz="4000" dirty="0"/>
            </a:br>
            <a:endParaRPr lang="en" sz="7200" dirty="0"/>
          </a:p>
        </p:txBody>
      </p:sp>
      <p:sp>
        <p:nvSpPr>
          <p:cNvPr id="5" name="Shape 151"/>
          <p:cNvSpPr txBox="1"/>
          <p:nvPr/>
        </p:nvSpPr>
        <p:spPr>
          <a:xfrm>
            <a:off x="914400" y="3165800"/>
            <a:ext cx="8542200" cy="1437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Basic"/>
                <a:ea typeface="Basic"/>
                <a:cs typeface="Basic"/>
                <a:sym typeface="Basic"/>
              </a:rPr>
              <a:t>Michael Catalano</a:t>
            </a:r>
            <a:r>
              <a:rPr lang="en-US" sz="1600" b="0" i="0" u="none" strike="noStrike" cap="none" dirty="0">
                <a:solidFill>
                  <a:srgbClr val="FFFFFF"/>
                </a:solidFill>
                <a:latin typeface="Basic"/>
                <a:ea typeface="Basic"/>
                <a:cs typeface="Basic"/>
                <a:sym typeface="Basic"/>
              </a:rPr>
              <a:t/>
            </a:r>
            <a:br>
              <a:rPr lang="en-US" sz="1600" b="0" i="0" u="none" strike="noStrike" cap="none" dirty="0">
                <a:solidFill>
                  <a:srgbClr val="FFFFFF"/>
                </a:solidFill>
                <a:latin typeface="Basic"/>
                <a:ea typeface="Basic"/>
                <a:cs typeface="Basic"/>
                <a:sym typeface="Basic"/>
              </a:rPr>
            </a:br>
            <a:r>
              <a:rPr lang="en-US" sz="1600" b="0" i="0" u="none" strike="noStrike" cap="none" dirty="0">
                <a:solidFill>
                  <a:srgbClr val="FFFFFF"/>
                </a:solidFill>
                <a:latin typeface="Basic"/>
                <a:ea typeface="Basic"/>
                <a:cs typeface="Basic"/>
                <a:sym typeface="Basic"/>
              </a:rPr>
              <a:t>CEO, Real Estate Connections &amp; </a:t>
            </a:r>
            <a:r>
              <a:rPr lang="en-US" sz="1600" b="0" i="0" u="none" strike="noStrike" cap="none" dirty="0" err="1">
                <a:solidFill>
                  <a:srgbClr val="FFFFFF"/>
                </a:solidFill>
                <a:latin typeface="Basic"/>
                <a:ea typeface="Basic"/>
                <a:cs typeface="Basic"/>
                <a:sym typeface="Basic"/>
              </a:rPr>
              <a:t>NextGen</a:t>
            </a:r>
            <a:r>
              <a:rPr lang="en-US" sz="1600" b="0" i="0" u="none" strike="noStrike" cap="none" dirty="0">
                <a:solidFill>
                  <a:srgbClr val="FFFFFF"/>
                </a:solidFill>
                <a:latin typeface="Basic"/>
                <a:ea typeface="Basic"/>
                <a:cs typeface="Basic"/>
                <a:sym typeface="Basic"/>
              </a:rPr>
              <a:t> Property Ventures, Inc.                             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lang="en-US" sz="1600" b="0" i="0" u="none" strike="noStrike" cap="none" dirty="0">
              <a:solidFill>
                <a:srgbClr val="FFFFFF"/>
              </a:solidFill>
              <a:latin typeface="Basic"/>
              <a:ea typeface="Basic"/>
              <a:cs typeface="Basic"/>
              <a:sym typeface="Bas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      </a:t>
            </a:r>
            <a:r>
              <a:rPr lang="en" sz="3600" dirty="0"/>
              <a:t>ASSEMBLE YOUR DREAM TEAM</a:t>
            </a:r>
            <a:endParaRPr sz="3600" dirty="0"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lnSpc>
                <a:spcPct val="60000"/>
              </a:lnSpc>
              <a:buNone/>
            </a:pPr>
            <a:endParaRPr lang="en-US" dirty="0"/>
          </a:p>
          <a:p>
            <a:r>
              <a:rPr lang="en" dirty="0"/>
              <a:t>Find good representation</a:t>
            </a:r>
            <a:endParaRPr dirty="0"/>
          </a:p>
          <a:p>
            <a:r>
              <a:rPr lang="en" dirty="0"/>
              <a:t>Attorney </a:t>
            </a:r>
            <a:r>
              <a:rPr lang="en-US" dirty="0"/>
              <a:t>f</a:t>
            </a:r>
            <a:r>
              <a:rPr lang="en" dirty="0"/>
              <a:t>amiliar with PM </a:t>
            </a:r>
            <a:r>
              <a:rPr lang="en-US" dirty="0"/>
              <a:t>a</a:t>
            </a:r>
            <a:r>
              <a:rPr lang="en" dirty="0"/>
              <a:t>cquisitions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CPA or Bookkeeper with understanding of PM companies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Tax attorney for asset or stock allocation</a:t>
            </a:r>
            <a:endParaRPr lang="en-US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dirty="0"/>
          </a:p>
          <a:p>
            <a:pPr marL="114300" lvl="0" indent="0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Picture 1" descr="dreamteam1204starte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060" y="2762057"/>
            <a:ext cx="4158279" cy="2246568"/>
          </a:xfrm>
          <a:prstGeom prst="rect">
            <a:avLst/>
          </a:prstGeom>
          <a:ln w="34925">
            <a:solidFill>
              <a:schemeClr val="tx2"/>
            </a:solidFill>
          </a:ln>
        </p:spPr>
      </p:pic>
      <p:sp>
        <p:nvSpPr>
          <p:cNvPr id="5" name="Oval 4"/>
          <p:cNvSpPr/>
          <p:nvPr/>
        </p:nvSpPr>
        <p:spPr>
          <a:xfrm>
            <a:off x="70075" y="202729"/>
            <a:ext cx="1000231" cy="949746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6908" y="202729"/>
            <a:ext cx="809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tx1"/>
                </a:solidFill>
                <a:latin typeface="Krungthep"/>
                <a:cs typeface="Krungthep"/>
              </a:rPr>
              <a:t>5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       </a:t>
            </a:r>
            <a:r>
              <a:rPr lang="en" dirty="0"/>
              <a:t>FIND THE VALUE ADD </a:t>
            </a:r>
            <a:r>
              <a:rPr lang="en-US" dirty="0"/>
              <a:t>       	 		    </a:t>
            </a:r>
            <a:r>
              <a:rPr lang="en" dirty="0"/>
              <a:t>OPPORTUNITY</a:t>
            </a:r>
            <a:r>
              <a:rPr lang="en-US" dirty="0"/>
              <a:t>				</a:t>
            </a:r>
            <a:endParaRPr dirty="0"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53674" y="2242711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/>
              <a:t>Additional income streams (sales, maintenance company)</a:t>
            </a:r>
            <a:endParaRPr sz="2400" dirty="0"/>
          </a:p>
          <a:p>
            <a:pPr marL="457200" lvl="0" indent="-3429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Professional image and branding</a:t>
            </a:r>
            <a:endParaRPr sz="2400" dirty="0"/>
          </a:p>
          <a:p>
            <a:pPr marL="457200" lvl="0" indent="-3429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Upgrade </a:t>
            </a:r>
            <a:r>
              <a:rPr lang="en-US" sz="2400" dirty="0"/>
              <a:t>t</a:t>
            </a:r>
            <a:r>
              <a:rPr lang="en" sz="2400" dirty="0"/>
              <a:t>echnology - leverage best practices </a:t>
            </a:r>
            <a:endParaRPr lang="en-US" sz="2400" dirty="0"/>
          </a:p>
          <a:p>
            <a:pPr marL="457200" lvl="0" indent="-3429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Improve policies and </a:t>
            </a:r>
            <a:r>
              <a:rPr lang="en-US" sz="2400" dirty="0"/>
              <a:t>p</a:t>
            </a:r>
            <a:r>
              <a:rPr lang="en" sz="2400" dirty="0"/>
              <a:t>rocedures - increase efficiencies</a:t>
            </a:r>
            <a:endParaRPr sz="2400" dirty="0"/>
          </a:p>
          <a:p>
            <a:pPr marL="457200" lvl="0" indent="-3429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/>
              <a:t>Reduce complexity, improve delivery</a:t>
            </a:r>
            <a:endParaRPr sz="2400" dirty="0"/>
          </a:p>
          <a:p>
            <a:pPr marL="0" lvl="0" indent="0" rtl="0">
              <a:lnSpc>
                <a:spcPct val="12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400" dirty="0"/>
          </a:p>
        </p:txBody>
      </p:sp>
      <p:sp>
        <p:nvSpPr>
          <p:cNvPr id="4" name="Oval 3"/>
          <p:cNvSpPr/>
          <p:nvPr/>
        </p:nvSpPr>
        <p:spPr>
          <a:xfrm>
            <a:off x="311700" y="297551"/>
            <a:ext cx="1000231" cy="949746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2753" y="289955"/>
            <a:ext cx="809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tx1"/>
                </a:solidFill>
                <a:latin typeface="Krungthep"/>
                <a:cs typeface="Krungthep"/>
              </a:rPr>
              <a:t>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4652422" y="1180153"/>
            <a:ext cx="4340722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200" dirty="0"/>
              <a:t>Balanced Books</a:t>
            </a:r>
            <a:endParaRPr sz="2200" dirty="0"/>
          </a:p>
          <a:p>
            <a:pPr marL="457200" lvl="0" indent="-3429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200" dirty="0"/>
              <a:t>Company violations or </a:t>
            </a:r>
            <a:r>
              <a:rPr lang="en-US" sz="2200" dirty="0"/>
              <a:t>           </a:t>
            </a:r>
            <a:r>
              <a:rPr lang="en" sz="2200" dirty="0"/>
              <a:t>lawsuits</a:t>
            </a:r>
            <a:endParaRPr sz="2200" dirty="0"/>
          </a:p>
          <a:p>
            <a:pPr marL="457200" lvl="0" indent="-3429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200" dirty="0"/>
              <a:t>Suitable properties</a:t>
            </a:r>
            <a:endParaRPr sz="2200" dirty="0"/>
          </a:p>
          <a:p>
            <a:pPr marL="457200" lvl="0" indent="-3429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200" dirty="0"/>
              <a:t>P&amp;L Statement </a:t>
            </a:r>
            <a:endParaRPr lang="en-US" sz="2200" dirty="0"/>
          </a:p>
          <a:p>
            <a:pPr marL="457200" lvl="0" indent="-3429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200" dirty="0"/>
              <a:t>Qualifying the buyer and seller</a:t>
            </a:r>
            <a:endParaRPr sz="2200" dirty="0"/>
          </a:p>
          <a:p>
            <a:pPr marL="457200" lvl="0" indent="-3429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200" dirty="0"/>
              <a:t>Research market viability</a:t>
            </a:r>
            <a:endParaRPr sz="2200" dirty="0"/>
          </a:p>
          <a:p>
            <a:pPr marL="0" lvl="0" indent="0">
              <a:lnSpc>
                <a:spcPct val="12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2892" b="9533"/>
          <a:stretch/>
        </p:blipFill>
        <p:spPr>
          <a:xfrm>
            <a:off x="311700" y="1382466"/>
            <a:ext cx="4179878" cy="356251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19954" y="230407"/>
            <a:ext cx="1000231" cy="949746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1007" y="256823"/>
            <a:ext cx="809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tx1"/>
                </a:solidFill>
                <a:latin typeface="Krungthep"/>
                <a:cs typeface="Krungthep"/>
              </a:rPr>
              <a:t>3</a:t>
            </a:r>
          </a:p>
        </p:txBody>
      </p:sp>
      <p:sp>
        <p:nvSpPr>
          <p:cNvPr id="9" name="Shape 90"/>
          <p:cNvSpPr txBox="1">
            <a:spLocks noGrp="1"/>
          </p:cNvSpPr>
          <p:nvPr>
            <p:ph type="title"/>
          </p:nvPr>
        </p:nvSpPr>
        <p:spPr>
          <a:xfrm>
            <a:off x="130127" y="39311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       DUE DILIGENCE				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        </a:t>
            </a:r>
            <a:r>
              <a:rPr lang="en" sz="2600" dirty="0"/>
              <a:t>PATHWAY TO PROFITABILITY 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en-US" sz="2600" dirty="0"/>
              <a:t>           </a:t>
            </a:r>
            <a:r>
              <a:rPr lang="en" sz="2600" i="1" dirty="0"/>
              <a:t>(KNOW YOUR NUMBERS) </a:t>
            </a:r>
            <a:endParaRPr sz="2600" i="1" dirty="0"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389136" y="1500901"/>
            <a:ext cx="5151490" cy="3416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dirty="0"/>
              <a:t>Create a financial proforma</a:t>
            </a:r>
            <a:endParaRPr dirty="0"/>
          </a:p>
          <a:p>
            <a:pPr lvl="1">
              <a:spcBef>
                <a:spcPts val="0"/>
              </a:spcBef>
            </a:pPr>
            <a:endParaRPr dirty="0"/>
          </a:p>
          <a:p>
            <a:r>
              <a:rPr lang="en-US" dirty="0"/>
              <a:t>Set goals. How will you define success?</a:t>
            </a:r>
            <a:endParaRPr dirty="0"/>
          </a:p>
          <a:p>
            <a:pPr marL="596900" lvl="1" indent="0">
              <a:spcBef>
                <a:spcPts val="0"/>
              </a:spcBef>
              <a:buNone/>
            </a:pPr>
            <a:endParaRPr dirty="0"/>
          </a:p>
          <a:p>
            <a:r>
              <a:rPr lang="en" dirty="0"/>
              <a:t>Taxes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Capital Gains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Income Tax</a:t>
            </a:r>
          </a:p>
          <a:p>
            <a:pPr lvl="1">
              <a:spcBef>
                <a:spcPts val="0"/>
              </a:spcBef>
            </a:pPr>
            <a:r>
              <a:rPr lang="en" dirty="0"/>
              <a:t>Depreciation</a:t>
            </a:r>
          </a:p>
          <a:p>
            <a:pPr lvl="1">
              <a:spcBef>
                <a:spcPts val="0"/>
              </a:spcBef>
            </a:pPr>
            <a:endParaRPr lang="en" dirty="0"/>
          </a:p>
          <a:p>
            <a:r>
              <a:rPr lang="en" dirty="0"/>
              <a:t>Measure it to manage it!</a:t>
            </a:r>
            <a:endParaRPr dirty="0"/>
          </a:p>
          <a:p>
            <a:endParaRPr dirty="0"/>
          </a:p>
          <a:p>
            <a:pPr marL="114300" indent="0">
              <a:buNone/>
            </a:pPr>
            <a:endParaRPr dirty="0"/>
          </a:p>
          <a:p>
            <a:endParaRPr dirty="0"/>
          </a:p>
        </p:txBody>
      </p:sp>
      <p:pic>
        <p:nvPicPr>
          <p:cNvPr id="3" name="Picture 2" descr="prof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931" y="0"/>
            <a:ext cx="3906815" cy="51435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20647" y="452621"/>
            <a:ext cx="1000231" cy="949746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1700" y="445025"/>
            <a:ext cx="809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tx1"/>
                </a:solidFill>
                <a:latin typeface="Krungthep"/>
                <a:cs typeface="Krungthep"/>
              </a:rPr>
              <a:t>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-1058515" y="297051"/>
            <a:ext cx="8689975" cy="68818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solidFill>
                  <a:schemeClr val="tx2"/>
                </a:solidFill>
                <a:latin typeface="Arial" charset="0"/>
                <a:cs typeface="Arial" charset="0"/>
              </a:rPr>
              <a:t>                       </a:t>
            </a:r>
            <a:r>
              <a:rPr lang="en-US" sz="4400" dirty="0">
                <a:solidFill>
                  <a:schemeClr val="tx2"/>
                </a:solidFill>
                <a:latin typeface="Arial" charset="0"/>
                <a:cs typeface="Arial" charset="0"/>
              </a:rPr>
              <a:t>TEAMWORK!!!!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47500" lnSpcReduction="20000"/>
          </a:bodyPr>
          <a:lstStyle/>
          <a:p>
            <a:pPr eaLnBrk="1" hangingPunct="1"/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9" name="Freeform 14"/>
          <p:cNvSpPr>
            <a:spLocks/>
          </p:cNvSpPr>
          <p:nvPr/>
        </p:nvSpPr>
        <p:spPr bwMode="auto">
          <a:xfrm>
            <a:off x="976313" y="1551638"/>
            <a:ext cx="679450" cy="650081"/>
          </a:xfrm>
          <a:custGeom>
            <a:avLst/>
            <a:gdLst>
              <a:gd name="T0" fmla="*/ 0 w 428"/>
              <a:gd name="T1" fmla="*/ 866775 h 546"/>
              <a:gd name="T2" fmla="*/ 679450 w 428"/>
              <a:gd name="T3" fmla="*/ 866775 h 546"/>
              <a:gd name="T4" fmla="*/ 679450 w 428"/>
              <a:gd name="T5" fmla="*/ 836613 h 546"/>
              <a:gd name="T6" fmla="*/ 30163 w 428"/>
              <a:gd name="T7" fmla="*/ 836613 h 546"/>
              <a:gd name="T8" fmla="*/ 30163 w 428"/>
              <a:gd name="T9" fmla="*/ 30163 h 546"/>
              <a:gd name="T10" fmla="*/ 679450 w 428"/>
              <a:gd name="T11" fmla="*/ 30163 h 546"/>
              <a:gd name="T12" fmla="*/ 679450 w 428"/>
              <a:gd name="T13" fmla="*/ 0 h 546"/>
              <a:gd name="T14" fmla="*/ 0 w 428"/>
              <a:gd name="T15" fmla="*/ 0 h 546"/>
              <a:gd name="T16" fmla="*/ 0 w 428"/>
              <a:gd name="T17" fmla="*/ 866775 h 5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28" h="546">
                <a:moveTo>
                  <a:pt x="0" y="546"/>
                </a:moveTo>
                <a:lnTo>
                  <a:pt x="428" y="546"/>
                </a:lnTo>
                <a:lnTo>
                  <a:pt x="428" y="527"/>
                </a:lnTo>
                <a:lnTo>
                  <a:pt x="19" y="527"/>
                </a:lnTo>
                <a:lnTo>
                  <a:pt x="19" y="19"/>
                </a:lnTo>
                <a:lnTo>
                  <a:pt x="428" y="19"/>
                </a:lnTo>
                <a:lnTo>
                  <a:pt x="428" y="0"/>
                </a:lnTo>
                <a:lnTo>
                  <a:pt x="0" y="0"/>
                </a:lnTo>
                <a:lnTo>
                  <a:pt x="0" y="546"/>
                </a:lnTo>
                <a:close/>
              </a:path>
            </a:pathLst>
          </a:custGeom>
          <a:solidFill>
            <a:schemeClr val="tx2"/>
          </a:solidFill>
          <a:ln w="9525" cap="flat" cmpd="sng">
            <a:solidFill>
              <a:srgbClr val="60606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5400000" algn="ctr" rotWithShape="0">
              <a:schemeClr val="tx2">
                <a:alpha val="26999"/>
              </a:schemeClr>
            </a:outerShdw>
          </a:effectLst>
        </p:spPr>
        <p:txBody>
          <a:bodyPr lIns="82124" tIns="41061" rIns="82124" bIns="41061" anchor="ctr"/>
          <a:lstStyle/>
          <a:p>
            <a:endParaRPr lang="en-US"/>
          </a:p>
        </p:txBody>
      </p:sp>
      <p:sp>
        <p:nvSpPr>
          <p:cNvPr id="20" name="Freeform 15"/>
          <p:cNvSpPr>
            <a:spLocks/>
          </p:cNvSpPr>
          <p:nvPr/>
        </p:nvSpPr>
        <p:spPr bwMode="auto">
          <a:xfrm>
            <a:off x="7531100" y="2179097"/>
            <a:ext cx="679450" cy="652463"/>
          </a:xfrm>
          <a:custGeom>
            <a:avLst/>
            <a:gdLst>
              <a:gd name="T0" fmla="*/ 0 w 428"/>
              <a:gd name="T1" fmla="*/ 0 h 548"/>
              <a:gd name="T2" fmla="*/ 0 w 428"/>
              <a:gd name="T3" fmla="*/ 30163 h 548"/>
              <a:gd name="T4" fmla="*/ 649288 w 428"/>
              <a:gd name="T5" fmla="*/ 30163 h 548"/>
              <a:gd name="T6" fmla="*/ 649288 w 428"/>
              <a:gd name="T7" fmla="*/ 839788 h 548"/>
              <a:gd name="T8" fmla="*/ 0 w 428"/>
              <a:gd name="T9" fmla="*/ 839788 h 548"/>
              <a:gd name="T10" fmla="*/ 0 w 428"/>
              <a:gd name="T11" fmla="*/ 869950 h 548"/>
              <a:gd name="T12" fmla="*/ 679450 w 428"/>
              <a:gd name="T13" fmla="*/ 869950 h 548"/>
              <a:gd name="T14" fmla="*/ 679450 w 428"/>
              <a:gd name="T15" fmla="*/ 0 h 548"/>
              <a:gd name="T16" fmla="*/ 0 w 428"/>
              <a:gd name="T17" fmla="*/ 0 h 5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28" h="548">
                <a:moveTo>
                  <a:pt x="0" y="0"/>
                </a:moveTo>
                <a:lnTo>
                  <a:pt x="0" y="19"/>
                </a:lnTo>
                <a:lnTo>
                  <a:pt x="409" y="19"/>
                </a:lnTo>
                <a:lnTo>
                  <a:pt x="409" y="529"/>
                </a:lnTo>
                <a:lnTo>
                  <a:pt x="0" y="529"/>
                </a:lnTo>
                <a:lnTo>
                  <a:pt x="0" y="548"/>
                </a:lnTo>
                <a:lnTo>
                  <a:pt x="428" y="548"/>
                </a:lnTo>
                <a:lnTo>
                  <a:pt x="42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 cap="flat" cmpd="sng">
            <a:solidFill>
              <a:srgbClr val="60606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5400000" algn="ctr" rotWithShape="0">
              <a:schemeClr val="tx2">
                <a:alpha val="26999"/>
              </a:schemeClr>
            </a:outerShdw>
          </a:effectLst>
        </p:spPr>
        <p:txBody>
          <a:bodyPr lIns="82124" tIns="41061" rIns="82124" bIns="41061" anchor="ctr"/>
          <a:lstStyle/>
          <a:p>
            <a:endParaRPr lang="en-US"/>
          </a:p>
        </p:txBody>
      </p:sp>
      <p:sp>
        <p:nvSpPr>
          <p:cNvPr id="21" name="Freeform 16"/>
          <p:cNvSpPr>
            <a:spLocks/>
          </p:cNvSpPr>
          <p:nvPr/>
        </p:nvSpPr>
        <p:spPr bwMode="auto">
          <a:xfrm>
            <a:off x="7531100" y="3438778"/>
            <a:ext cx="679450" cy="652463"/>
          </a:xfrm>
          <a:custGeom>
            <a:avLst/>
            <a:gdLst>
              <a:gd name="T0" fmla="*/ 0 w 428"/>
              <a:gd name="T1" fmla="*/ 30163 h 548"/>
              <a:gd name="T2" fmla="*/ 649288 w 428"/>
              <a:gd name="T3" fmla="*/ 30163 h 548"/>
              <a:gd name="T4" fmla="*/ 649288 w 428"/>
              <a:gd name="T5" fmla="*/ 841375 h 548"/>
              <a:gd name="T6" fmla="*/ 0 w 428"/>
              <a:gd name="T7" fmla="*/ 841375 h 548"/>
              <a:gd name="T8" fmla="*/ 0 w 428"/>
              <a:gd name="T9" fmla="*/ 869950 h 548"/>
              <a:gd name="T10" fmla="*/ 679450 w 428"/>
              <a:gd name="T11" fmla="*/ 869950 h 548"/>
              <a:gd name="T12" fmla="*/ 679450 w 428"/>
              <a:gd name="T13" fmla="*/ 0 h 548"/>
              <a:gd name="T14" fmla="*/ 0 w 428"/>
              <a:gd name="T15" fmla="*/ 0 h 548"/>
              <a:gd name="T16" fmla="*/ 0 w 428"/>
              <a:gd name="T17" fmla="*/ 30163 h 5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28" h="548">
                <a:moveTo>
                  <a:pt x="0" y="19"/>
                </a:moveTo>
                <a:lnTo>
                  <a:pt x="409" y="19"/>
                </a:lnTo>
                <a:lnTo>
                  <a:pt x="409" y="530"/>
                </a:lnTo>
                <a:lnTo>
                  <a:pt x="0" y="530"/>
                </a:lnTo>
                <a:lnTo>
                  <a:pt x="0" y="548"/>
                </a:lnTo>
                <a:lnTo>
                  <a:pt x="428" y="548"/>
                </a:lnTo>
                <a:lnTo>
                  <a:pt x="428" y="0"/>
                </a:lnTo>
                <a:lnTo>
                  <a:pt x="0" y="0"/>
                </a:lnTo>
                <a:lnTo>
                  <a:pt x="0" y="19"/>
                </a:lnTo>
                <a:close/>
              </a:path>
            </a:pathLst>
          </a:custGeom>
          <a:solidFill>
            <a:schemeClr val="tx2"/>
          </a:solidFill>
          <a:ln w="9525" cap="flat" cmpd="sng">
            <a:solidFill>
              <a:srgbClr val="60606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5400000" algn="ctr" rotWithShape="0">
              <a:schemeClr val="tx2">
                <a:alpha val="26999"/>
              </a:schemeClr>
            </a:outerShdw>
          </a:effectLst>
        </p:spPr>
        <p:txBody>
          <a:bodyPr lIns="82124" tIns="41061" rIns="82124" bIns="41061" anchor="ctr"/>
          <a:lstStyle/>
          <a:p>
            <a:endParaRPr lang="en-US"/>
          </a:p>
        </p:txBody>
      </p:sp>
      <p:sp>
        <p:nvSpPr>
          <p:cNvPr id="22" name="Freeform 17"/>
          <p:cNvSpPr>
            <a:spLocks/>
          </p:cNvSpPr>
          <p:nvPr/>
        </p:nvSpPr>
        <p:spPr bwMode="auto">
          <a:xfrm>
            <a:off x="976313" y="2823225"/>
            <a:ext cx="679450" cy="652463"/>
          </a:xfrm>
          <a:custGeom>
            <a:avLst/>
            <a:gdLst>
              <a:gd name="T0" fmla="*/ 0 w 428"/>
              <a:gd name="T1" fmla="*/ 869950 h 548"/>
              <a:gd name="T2" fmla="*/ 679450 w 428"/>
              <a:gd name="T3" fmla="*/ 869950 h 548"/>
              <a:gd name="T4" fmla="*/ 679450 w 428"/>
              <a:gd name="T5" fmla="*/ 839788 h 548"/>
              <a:gd name="T6" fmla="*/ 30163 w 428"/>
              <a:gd name="T7" fmla="*/ 839788 h 548"/>
              <a:gd name="T8" fmla="*/ 30163 w 428"/>
              <a:gd name="T9" fmla="*/ 30163 h 548"/>
              <a:gd name="T10" fmla="*/ 679450 w 428"/>
              <a:gd name="T11" fmla="*/ 30163 h 548"/>
              <a:gd name="T12" fmla="*/ 679450 w 428"/>
              <a:gd name="T13" fmla="*/ 0 h 548"/>
              <a:gd name="T14" fmla="*/ 0 w 428"/>
              <a:gd name="T15" fmla="*/ 0 h 548"/>
              <a:gd name="T16" fmla="*/ 0 w 428"/>
              <a:gd name="T17" fmla="*/ 869950 h 5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28" h="548">
                <a:moveTo>
                  <a:pt x="0" y="548"/>
                </a:moveTo>
                <a:lnTo>
                  <a:pt x="428" y="548"/>
                </a:lnTo>
                <a:lnTo>
                  <a:pt x="428" y="529"/>
                </a:lnTo>
                <a:lnTo>
                  <a:pt x="19" y="529"/>
                </a:lnTo>
                <a:lnTo>
                  <a:pt x="19" y="19"/>
                </a:lnTo>
                <a:lnTo>
                  <a:pt x="428" y="19"/>
                </a:lnTo>
                <a:lnTo>
                  <a:pt x="428" y="0"/>
                </a:lnTo>
                <a:lnTo>
                  <a:pt x="0" y="0"/>
                </a:lnTo>
                <a:lnTo>
                  <a:pt x="0" y="548"/>
                </a:lnTo>
                <a:close/>
              </a:path>
            </a:pathLst>
          </a:custGeom>
          <a:solidFill>
            <a:schemeClr val="tx2"/>
          </a:solidFill>
          <a:ln w="9525" cap="flat" cmpd="sng">
            <a:solidFill>
              <a:srgbClr val="60606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5400000" algn="ctr" rotWithShape="0">
              <a:schemeClr val="tx2">
                <a:alpha val="26999"/>
              </a:schemeClr>
            </a:outerShdw>
          </a:effectLst>
        </p:spPr>
        <p:txBody>
          <a:bodyPr lIns="82124" tIns="41061" rIns="82124" bIns="41061" anchor="ctr"/>
          <a:lstStyle/>
          <a:p>
            <a:endParaRPr lang="en-US"/>
          </a:p>
        </p:txBody>
      </p:sp>
      <p:sp>
        <p:nvSpPr>
          <p:cNvPr id="23" name="Freeform 18"/>
          <p:cNvSpPr>
            <a:spLocks/>
          </p:cNvSpPr>
          <p:nvPr/>
        </p:nvSpPr>
        <p:spPr bwMode="auto">
          <a:xfrm>
            <a:off x="976313" y="4069810"/>
            <a:ext cx="679450" cy="652463"/>
          </a:xfrm>
          <a:custGeom>
            <a:avLst/>
            <a:gdLst>
              <a:gd name="T0" fmla="*/ 0 w 428"/>
              <a:gd name="T1" fmla="*/ 869950 h 548"/>
              <a:gd name="T2" fmla="*/ 679450 w 428"/>
              <a:gd name="T3" fmla="*/ 869950 h 548"/>
              <a:gd name="T4" fmla="*/ 679450 w 428"/>
              <a:gd name="T5" fmla="*/ 839788 h 548"/>
              <a:gd name="T6" fmla="*/ 30163 w 428"/>
              <a:gd name="T7" fmla="*/ 839788 h 548"/>
              <a:gd name="T8" fmla="*/ 30163 w 428"/>
              <a:gd name="T9" fmla="*/ 28575 h 548"/>
              <a:gd name="T10" fmla="*/ 679450 w 428"/>
              <a:gd name="T11" fmla="*/ 28575 h 548"/>
              <a:gd name="T12" fmla="*/ 679450 w 428"/>
              <a:gd name="T13" fmla="*/ 0 h 548"/>
              <a:gd name="T14" fmla="*/ 0 w 428"/>
              <a:gd name="T15" fmla="*/ 0 h 548"/>
              <a:gd name="T16" fmla="*/ 0 w 428"/>
              <a:gd name="T17" fmla="*/ 869950 h 5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28" h="548">
                <a:moveTo>
                  <a:pt x="0" y="548"/>
                </a:moveTo>
                <a:lnTo>
                  <a:pt x="428" y="548"/>
                </a:lnTo>
                <a:lnTo>
                  <a:pt x="428" y="529"/>
                </a:lnTo>
                <a:lnTo>
                  <a:pt x="19" y="529"/>
                </a:lnTo>
                <a:lnTo>
                  <a:pt x="19" y="18"/>
                </a:lnTo>
                <a:lnTo>
                  <a:pt x="428" y="18"/>
                </a:lnTo>
                <a:lnTo>
                  <a:pt x="428" y="0"/>
                </a:lnTo>
                <a:lnTo>
                  <a:pt x="0" y="0"/>
                </a:lnTo>
                <a:lnTo>
                  <a:pt x="0" y="548"/>
                </a:lnTo>
                <a:close/>
              </a:path>
            </a:pathLst>
          </a:custGeom>
          <a:solidFill>
            <a:schemeClr val="tx2"/>
          </a:solidFill>
          <a:ln w="9525" cap="flat" cmpd="sng">
            <a:solidFill>
              <a:srgbClr val="60606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5400000" algn="ctr" rotWithShape="0">
              <a:schemeClr val="tx2">
                <a:alpha val="26999"/>
              </a:schemeClr>
            </a:outerShdw>
          </a:effectLst>
        </p:spPr>
        <p:txBody>
          <a:bodyPr lIns="82124" tIns="41061" rIns="82124" bIns="41061" anchor="ctr"/>
          <a:lstStyle/>
          <a:p>
            <a:endParaRPr lang="en-US"/>
          </a:p>
        </p:txBody>
      </p:sp>
      <p:grpSp>
        <p:nvGrpSpPr>
          <p:cNvPr id="4105" name="Group 44"/>
          <p:cNvGrpSpPr>
            <a:grpSpLocks/>
          </p:cNvGrpSpPr>
          <p:nvPr/>
        </p:nvGrpSpPr>
        <p:grpSpPr bwMode="auto">
          <a:xfrm>
            <a:off x="1655763" y="1363519"/>
            <a:ext cx="5878512" cy="401241"/>
            <a:chOff x="1655763" y="1368425"/>
            <a:chExt cx="5877719" cy="535781"/>
          </a:xfrm>
        </p:grpSpPr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1655763" y="1368425"/>
              <a:ext cx="5875338" cy="533400"/>
            </a:xfrm>
            <a:prstGeom prst="rect">
              <a:avLst/>
            </a:prstGeom>
            <a:solidFill>
              <a:srgbClr val="08A7EE"/>
            </a:solidFill>
            <a:ln w="9525">
              <a:solidFill>
                <a:srgbClr val="0195F9"/>
              </a:solidFill>
              <a:round/>
              <a:headEnd/>
              <a:tailEnd/>
            </a:ln>
            <a:effectLst>
              <a:outerShdw blurRad="38100" dist="26940" dir="5400000" algn="t" rotWithShape="0">
                <a:srgbClr val="000000">
                  <a:alpha val="26666"/>
                </a:srgbClr>
              </a:outerShdw>
            </a:effectLst>
          </p:spPr>
          <p:txBody>
            <a:bodyPr lIns="82124" tIns="41061" rIns="82124" bIns="41061" anchor="ctr"/>
            <a:lstStyle/>
            <a:p>
              <a:pPr algn="ctr" defTabSz="814388">
                <a:lnSpc>
                  <a:spcPct val="90000"/>
                </a:lnSpc>
                <a:defRPr/>
              </a:pPr>
              <a:endParaRPr lang="en-US" sz="2400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128" name="Freeform 19"/>
            <p:cNvSpPr>
              <a:spLocks/>
            </p:cNvSpPr>
            <p:nvPr/>
          </p:nvSpPr>
          <p:spPr bwMode="auto">
            <a:xfrm>
              <a:off x="6563519" y="1370806"/>
              <a:ext cx="969963" cy="533400"/>
            </a:xfrm>
            <a:custGeom>
              <a:avLst/>
              <a:gdLst>
                <a:gd name="T0" fmla="*/ 969963 w 611"/>
                <a:gd name="T1" fmla="*/ 0 h 336"/>
                <a:gd name="T2" fmla="*/ 969963 w 611"/>
                <a:gd name="T3" fmla="*/ 533400 h 336"/>
                <a:gd name="T4" fmla="*/ 0 w 611"/>
                <a:gd name="T5" fmla="*/ 533400 h 336"/>
                <a:gd name="T6" fmla="*/ 531813 w 611"/>
                <a:gd name="T7" fmla="*/ 0 h 336"/>
                <a:gd name="T8" fmla="*/ 969963 w 611"/>
                <a:gd name="T9" fmla="*/ 0 h 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1" h="336">
                  <a:moveTo>
                    <a:pt x="611" y="0"/>
                  </a:moveTo>
                  <a:lnTo>
                    <a:pt x="611" y="336"/>
                  </a:lnTo>
                  <a:lnTo>
                    <a:pt x="0" y="336"/>
                  </a:lnTo>
                  <a:lnTo>
                    <a:pt x="335" y="0"/>
                  </a:lnTo>
                  <a:lnTo>
                    <a:pt x="611" y="0"/>
                  </a:lnTo>
                  <a:close/>
                </a:path>
              </a:pathLst>
            </a:custGeom>
            <a:gradFill rotWithShape="1">
              <a:gsLst>
                <a:gs pos="0">
                  <a:srgbClr val="01315D">
                    <a:alpha val="28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06" name="Group 43"/>
          <p:cNvGrpSpPr>
            <a:grpSpLocks/>
          </p:cNvGrpSpPr>
          <p:nvPr/>
        </p:nvGrpSpPr>
        <p:grpSpPr bwMode="auto">
          <a:xfrm>
            <a:off x="1655763" y="1990979"/>
            <a:ext cx="5880100" cy="401240"/>
            <a:chOff x="1655763" y="2205038"/>
            <a:chExt cx="5880100" cy="534194"/>
          </a:xfrm>
        </p:grpSpPr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1655763" y="2205038"/>
              <a:ext cx="5875338" cy="531813"/>
            </a:xfrm>
            <a:prstGeom prst="rect">
              <a:avLst/>
            </a:prstGeom>
            <a:solidFill>
              <a:srgbClr val="0560B3"/>
            </a:solidFill>
            <a:ln w="9525">
              <a:solidFill>
                <a:srgbClr val="01568F"/>
              </a:solidFill>
              <a:round/>
              <a:headEnd/>
              <a:tailEnd/>
            </a:ln>
            <a:effectLst>
              <a:outerShdw blurRad="38100" dist="26940" dir="5400000" algn="t" rotWithShape="0">
                <a:srgbClr val="000000">
                  <a:alpha val="26999"/>
                </a:srgbClr>
              </a:outerShdw>
            </a:effectLst>
          </p:spPr>
          <p:txBody>
            <a:bodyPr lIns="82124" tIns="41061" rIns="82124" bIns="41061" anchor="ctr"/>
            <a:lstStyle/>
            <a:p>
              <a:pPr algn="ctr" defTabSz="814388">
                <a:lnSpc>
                  <a:spcPct val="90000"/>
                </a:lnSpc>
                <a:defRPr/>
              </a:pPr>
              <a:endParaRPr lang="en-US" sz="2400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126" name="Freeform 20"/>
            <p:cNvSpPr>
              <a:spLocks/>
            </p:cNvSpPr>
            <p:nvPr/>
          </p:nvSpPr>
          <p:spPr bwMode="auto">
            <a:xfrm>
              <a:off x="5724525" y="2207419"/>
              <a:ext cx="1811338" cy="531813"/>
            </a:xfrm>
            <a:custGeom>
              <a:avLst/>
              <a:gdLst>
                <a:gd name="T0" fmla="*/ 1811338 w 1141"/>
                <a:gd name="T1" fmla="*/ 0 h 335"/>
                <a:gd name="T2" fmla="*/ 1811338 w 1141"/>
                <a:gd name="T3" fmla="*/ 531813 h 335"/>
                <a:gd name="T4" fmla="*/ 0 w 1141"/>
                <a:gd name="T5" fmla="*/ 531813 h 335"/>
                <a:gd name="T6" fmla="*/ 533400 w 1141"/>
                <a:gd name="T7" fmla="*/ 0 h 335"/>
                <a:gd name="T8" fmla="*/ 1811338 w 1141"/>
                <a:gd name="T9" fmla="*/ 0 h 3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41" h="335">
                  <a:moveTo>
                    <a:pt x="1141" y="0"/>
                  </a:moveTo>
                  <a:lnTo>
                    <a:pt x="1141" y="335"/>
                  </a:lnTo>
                  <a:lnTo>
                    <a:pt x="0" y="335"/>
                  </a:lnTo>
                  <a:lnTo>
                    <a:pt x="336" y="0"/>
                  </a:lnTo>
                  <a:lnTo>
                    <a:pt x="1141" y="0"/>
                  </a:lnTo>
                  <a:close/>
                </a:path>
              </a:pathLst>
            </a:custGeom>
            <a:gradFill rotWithShape="1">
              <a:gsLst>
                <a:gs pos="0">
                  <a:srgbClr val="01315D">
                    <a:alpha val="28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07" name="Group 42"/>
          <p:cNvGrpSpPr>
            <a:grpSpLocks/>
          </p:cNvGrpSpPr>
          <p:nvPr/>
        </p:nvGrpSpPr>
        <p:grpSpPr bwMode="auto">
          <a:xfrm>
            <a:off x="1655764" y="2620819"/>
            <a:ext cx="5876925" cy="401241"/>
            <a:chOff x="1655763" y="3044825"/>
            <a:chExt cx="5877718" cy="534194"/>
          </a:xfrm>
        </p:grpSpPr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1655763" y="3044825"/>
              <a:ext cx="5875338" cy="531813"/>
            </a:xfrm>
            <a:prstGeom prst="rect">
              <a:avLst/>
            </a:prstGeom>
            <a:solidFill>
              <a:srgbClr val="093667"/>
            </a:solidFill>
            <a:ln w="9525">
              <a:solidFill>
                <a:srgbClr val="013253"/>
              </a:solidFill>
              <a:round/>
              <a:headEnd/>
              <a:tailEnd/>
            </a:ln>
            <a:effectLst>
              <a:outerShdw blurRad="38100" dist="26940" dir="5400000" algn="t" rotWithShape="0">
                <a:srgbClr val="000000">
                  <a:alpha val="26999"/>
                </a:srgbClr>
              </a:outerShdw>
            </a:effectLst>
          </p:spPr>
          <p:txBody>
            <a:bodyPr lIns="82124" tIns="41061" rIns="82124" bIns="41061" anchor="ctr"/>
            <a:lstStyle/>
            <a:p>
              <a:pPr algn="ctr" defTabSz="814388">
                <a:lnSpc>
                  <a:spcPct val="90000"/>
                </a:lnSpc>
                <a:defRPr/>
              </a:pPr>
              <a:endParaRPr lang="en-US" sz="2400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124" name="Freeform 21"/>
            <p:cNvSpPr>
              <a:spLocks/>
            </p:cNvSpPr>
            <p:nvPr/>
          </p:nvSpPr>
          <p:spPr bwMode="auto">
            <a:xfrm>
              <a:off x="4882356" y="3047206"/>
              <a:ext cx="2651125" cy="531813"/>
            </a:xfrm>
            <a:custGeom>
              <a:avLst/>
              <a:gdLst>
                <a:gd name="T0" fmla="*/ 2651125 w 1670"/>
                <a:gd name="T1" fmla="*/ 0 h 335"/>
                <a:gd name="T2" fmla="*/ 2651125 w 1670"/>
                <a:gd name="T3" fmla="*/ 531813 h 335"/>
                <a:gd name="T4" fmla="*/ 0 w 1670"/>
                <a:gd name="T5" fmla="*/ 531813 h 335"/>
                <a:gd name="T6" fmla="*/ 533400 w 1670"/>
                <a:gd name="T7" fmla="*/ 0 h 335"/>
                <a:gd name="T8" fmla="*/ 2651125 w 1670"/>
                <a:gd name="T9" fmla="*/ 0 h 3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0" h="335">
                  <a:moveTo>
                    <a:pt x="1670" y="0"/>
                  </a:moveTo>
                  <a:lnTo>
                    <a:pt x="1670" y="335"/>
                  </a:lnTo>
                  <a:lnTo>
                    <a:pt x="0" y="335"/>
                  </a:lnTo>
                  <a:lnTo>
                    <a:pt x="336" y="0"/>
                  </a:lnTo>
                  <a:lnTo>
                    <a:pt x="167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C16">
                    <a:alpha val="34901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08" name="Group 11"/>
          <p:cNvGrpSpPr>
            <a:grpSpLocks/>
          </p:cNvGrpSpPr>
          <p:nvPr/>
        </p:nvGrpSpPr>
        <p:grpSpPr bwMode="auto">
          <a:xfrm>
            <a:off x="1655763" y="3250660"/>
            <a:ext cx="5878512" cy="402431"/>
            <a:chOff x="1655763" y="3884613"/>
            <a:chExt cx="5877719" cy="535781"/>
          </a:xfrm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655763" y="3884613"/>
              <a:ext cx="5875338" cy="533400"/>
            </a:xfrm>
            <a:prstGeom prst="rect">
              <a:avLst/>
            </a:prstGeom>
            <a:solidFill>
              <a:srgbClr val="025663"/>
            </a:solidFill>
            <a:ln w="9525">
              <a:solidFill>
                <a:srgbClr val="034543"/>
              </a:solidFill>
              <a:round/>
              <a:headEnd/>
              <a:tailEnd/>
            </a:ln>
            <a:effectLst>
              <a:outerShdw blurRad="38100" dist="26940" dir="5400000" algn="t" rotWithShape="0">
                <a:srgbClr val="000000">
                  <a:alpha val="26999"/>
                </a:srgbClr>
              </a:outerShdw>
            </a:effectLst>
          </p:spPr>
          <p:txBody>
            <a:bodyPr lIns="82124" tIns="41061" rIns="82124" bIns="41061" anchor="ctr"/>
            <a:lstStyle/>
            <a:p>
              <a:pPr algn="ctr" defTabSz="814388">
                <a:lnSpc>
                  <a:spcPct val="90000"/>
                </a:lnSpc>
                <a:defRPr/>
              </a:pPr>
              <a:endParaRPr lang="en-US" sz="2400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122" name="Freeform 22"/>
            <p:cNvSpPr>
              <a:spLocks/>
            </p:cNvSpPr>
            <p:nvPr/>
          </p:nvSpPr>
          <p:spPr bwMode="auto">
            <a:xfrm>
              <a:off x="4042569" y="3886994"/>
              <a:ext cx="3490913" cy="533400"/>
            </a:xfrm>
            <a:custGeom>
              <a:avLst/>
              <a:gdLst>
                <a:gd name="T0" fmla="*/ 3490913 w 2199"/>
                <a:gd name="T1" fmla="*/ 0 h 336"/>
                <a:gd name="T2" fmla="*/ 3490913 w 2199"/>
                <a:gd name="T3" fmla="*/ 533400 h 336"/>
                <a:gd name="T4" fmla="*/ 0 w 2199"/>
                <a:gd name="T5" fmla="*/ 533400 h 336"/>
                <a:gd name="T6" fmla="*/ 536575 w 2199"/>
                <a:gd name="T7" fmla="*/ 0 h 336"/>
                <a:gd name="T8" fmla="*/ 3490913 w 2199"/>
                <a:gd name="T9" fmla="*/ 0 h 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99" h="336">
                  <a:moveTo>
                    <a:pt x="2199" y="0"/>
                  </a:moveTo>
                  <a:lnTo>
                    <a:pt x="2199" y="336"/>
                  </a:lnTo>
                  <a:lnTo>
                    <a:pt x="0" y="336"/>
                  </a:lnTo>
                  <a:lnTo>
                    <a:pt x="338" y="0"/>
                  </a:lnTo>
                  <a:lnTo>
                    <a:pt x="2199" y="0"/>
                  </a:lnTo>
                  <a:close/>
                </a:path>
              </a:pathLst>
            </a:custGeom>
            <a:gradFill rotWithShape="1">
              <a:gsLst>
                <a:gs pos="0">
                  <a:srgbClr val="01315D">
                    <a:alpha val="28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09" name="Group 10"/>
          <p:cNvGrpSpPr>
            <a:grpSpLocks/>
          </p:cNvGrpSpPr>
          <p:nvPr/>
        </p:nvGrpSpPr>
        <p:grpSpPr bwMode="auto">
          <a:xfrm>
            <a:off x="1655764" y="3880500"/>
            <a:ext cx="5875337" cy="400050"/>
            <a:chOff x="1655763" y="4724400"/>
            <a:chExt cx="5875338" cy="533400"/>
          </a:xfrm>
        </p:grpSpPr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1655763" y="4724400"/>
              <a:ext cx="5875338" cy="533400"/>
            </a:xfrm>
            <a:prstGeom prst="rect">
              <a:avLst/>
            </a:prstGeom>
            <a:solidFill>
              <a:srgbClr val="0199A1"/>
            </a:solidFill>
            <a:ln w="9525">
              <a:solidFill>
                <a:srgbClr val="048C89"/>
              </a:solidFill>
              <a:round/>
              <a:headEnd/>
              <a:tailEnd/>
            </a:ln>
            <a:effectLst>
              <a:outerShdw blurRad="38100" dist="26940" dir="5400000" algn="t" rotWithShape="0">
                <a:srgbClr val="000000">
                  <a:alpha val="26999"/>
                </a:srgbClr>
              </a:outerShdw>
            </a:effectLst>
          </p:spPr>
          <p:txBody>
            <a:bodyPr lIns="82124" tIns="41061" rIns="82124" bIns="41061" anchor="ctr"/>
            <a:lstStyle/>
            <a:p>
              <a:pPr algn="ctr" defTabSz="814388">
                <a:lnSpc>
                  <a:spcPct val="90000"/>
                </a:lnSpc>
                <a:defRPr/>
              </a:pPr>
              <a:endParaRPr lang="en-US" sz="2400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120" name="Freeform 23"/>
            <p:cNvSpPr>
              <a:spLocks/>
            </p:cNvSpPr>
            <p:nvPr/>
          </p:nvSpPr>
          <p:spPr bwMode="auto">
            <a:xfrm>
              <a:off x="3203575" y="4724400"/>
              <a:ext cx="4327525" cy="533400"/>
            </a:xfrm>
            <a:custGeom>
              <a:avLst/>
              <a:gdLst>
                <a:gd name="T0" fmla="*/ 4327525 w 2726"/>
                <a:gd name="T1" fmla="*/ 0 h 336"/>
                <a:gd name="T2" fmla="*/ 4327525 w 2726"/>
                <a:gd name="T3" fmla="*/ 533400 h 336"/>
                <a:gd name="T4" fmla="*/ 0 w 2726"/>
                <a:gd name="T5" fmla="*/ 533400 h 336"/>
                <a:gd name="T6" fmla="*/ 533400 w 2726"/>
                <a:gd name="T7" fmla="*/ 0 h 336"/>
                <a:gd name="T8" fmla="*/ 4327525 w 2726"/>
                <a:gd name="T9" fmla="*/ 0 h 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26" h="336">
                  <a:moveTo>
                    <a:pt x="2726" y="0"/>
                  </a:moveTo>
                  <a:lnTo>
                    <a:pt x="2726" y="336"/>
                  </a:lnTo>
                  <a:lnTo>
                    <a:pt x="0" y="336"/>
                  </a:lnTo>
                  <a:lnTo>
                    <a:pt x="336" y="0"/>
                  </a:lnTo>
                  <a:lnTo>
                    <a:pt x="2726" y="0"/>
                  </a:lnTo>
                  <a:close/>
                </a:path>
              </a:pathLst>
            </a:custGeom>
            <a:gradFill rotWithShape="1">
              <a:gsLst>
                <a:gs pos="0">
                  <a:srgbClr val="01315D">
                    <a:alpha val="28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10" name="Group 3"/>
          <p:cNvGrpSpPr>
            <a:grpSpLocks/>
          </p:cNvGrpSpPr>
          <p:nvPr/>
        </p:nvGrpSpPr>
        <p:grpSpPr bwMode="auto">
          <a:xfrm>
            <a:off x="1655763" y="4507960"/>
            <a:ext cx="5878512" cy="404813"/>
            <a:chOff x="1655763" y="5561013"/>
            <a:chExt cx="5877719" cy="538956"/>
          </a:xfrm>
        </p:grpSpPr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1655763" y="5561013"/>
              <a:ext cx="5875338" cy="536575"/>
            </a:xfrm>
            <a:prstGeom prst="rect">
              <a:avLst/>
            </a:prstGeom>
            <a:solidFill>
              <a:srgbClr val="08D8E2"/>
            </a:solidFill>
            <a:ln w="9525">
              <a:solidFill>
                <a:srgbClr val="06CEC9"/>
              </a:solidFill>
              <a:round/>
              <a:headEnd/>
              <a:tailEnd/>
            </a:ln>
            <a:effectLst>
              <a:outerShdw blurRad="38100" dist="26940" dir="5400000" algn="t" rotWithShape="0">
                <a:srgbClr val="000000">
                  <a:alpha val="26666"/>
                </a:srgbClr>
              </a:outerShdw>
            </a:effectLst>
          </p:spPr>
          <p:txBody>
            <a:bodyPr lIns="82124" tIns="41061" rIns="82124" bIns="41061" anchor="ctr"/>
            <a:lstStyle/>
            <a:p>
              <a:pPr algn="ctr" defTabSz="814388">
                <a:lnSpc>
                  <a:spcPct val="90000"/>
                </a:lnSpc>
                <a:defRPr/>
              </a:pPr>
              <a:endParaRPr lang="en-US" sz="2400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118" name="Freeform 24"/>
            <p:cNvSpPr>
              <a:spLocks/>
            </p:cNvSpPr>
            <p:nvPr/>
          </p:nvSpPr>
          <p:spPr bwMode="auto">
            <a:xfrm>
              <a:off x="2366169" y="5563394"/>
              <a:ext cx="5167313" cy="536575"/>
            </a:xfrm>
            <a:custGeom>
              <a:avLst/>
              <a:gdLst>
                <a:gd name="T0" fmla="*/ 5167313 w 3255"/>
                <a:gd name="T1" fmla="*/ 0 h 338"/>
                <a:gd name="T2" fmla="*/ 5167313 w 3255"/>
                <a:gd name="T3" fmla="*/ 536575 h 338"/>
                <a:gd name="T4" fmla="*/ 0 w 3255"/>
                <a:gd name="T5" fmla="*/ 536575 h 338"/>
                <a:gd name="T6" fmla="*/ 531813 w 3255"/>
                <a:gd name="T7" fmla="*/ 0 h 338"/>
                <a:gd name="T8" fmla="*/ 5167313 w 3255"/>
                <a:gd name="T9" fmla="*/ 0 h 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55" h="338">
                  <a:moveTo>
                    <a:pt x="3255" y="0"/>
                  </a:moveTo>
                  <a:lnTo>
                    <a:pt x="3255" y="338"/>
                  </a:lnTo>
                  <a:lnTo>
                    <a:pt x="0" y="338"/>
                  </a:lnTo>
                  <a:lnTo>
                    <a:pt x="335" y="0"/>
                  </a:lnTo>
                  <a:lnTo>
                    <a:pt x="3255" y="0"/>
                  </a:lnTo>
                  <a:close/>
                </a:path>
              </a:pathLst>
            </a:custGeom>
            <a:gradFill rotWithShape="1">
              <a:gsLst>
                <a:gs pos="0">
                  <a:srgbClr val="01315D">
                    <a:alpha val="28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655764" y="1332712"/>
            <a:ext cx="5875337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38100" dist="26940" dir="5400000" algn="tl" rotWithShape="0">
              <a:srgbClr val="000000">
                <a:alpha val="26999"/>
              </a:srgbClr>
            </a:outerShdw>
          </a:effectLst>
        </p:spPr>
        <p:txBody>
          <a:bodyPr anchor="ctr">
            <a:spAutoFit/>
          </a:bodyPr>
          <a:lstStyle>
            <a:defPPr>
              <a:defRPr lang="en-US"/>
            </a:defPPr>
            <a:lvl1pPr algn="ctr" defTabSz="457200"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Buyer/Seller Work Together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655764" y="1959576"/>
            <a:ext cx="5875337" cy="46166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6940" dir="5400000" algn="tl" rotWithShape="0">
              <a:srgbClr val="000000">
                <a:alpha val="26999"/>
              </a:srgbClr>
            </a:outerShdw>
          </a:effectLst>
        </p:spPr>
        <p:txBody>
          <a:bodyPr anchor="ctr">
            <a:spAutoFit/>
          </a:bodyPr>
          <a:lstStyle>
            <a:defPPr>
              <a:defRPr lang="en-US"/>
            </a:defPPr>
            <a:lvl1pPr algn="ctr" defTabSz="457200"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Compromise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655764" y="2600727"/>
            <a:ext cx="5875337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38100" dist="26940" dir="5400000" algn="tl" rotWithShape="0">
              <a:srgbClr val="000000">
                <a:alpha val="26999"/>
              </a:srgbClr>
            </a:outerShdw>
          </a:effectLst>
        </p:spPr>
        <p:txBody>
          <a:bodyPr anchor="ctr">
            <a:spAutoFit/>
          </a:bodyPr>
          <a:lstStyle>
            <a:defPPr>
              <a:defRPr lang="en-US"/>
            </a:defPPr>
            <a:lvl1pPr algn="ctr" defTabSz="457200"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Be Personable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655764" y="3219852"/>
            <a:ext cx="5875337" cy="46166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6940" dir="5400000" algn="tl" rotWithShape="0">
              <a:srgbClr val="000000">
                <a:alpha val="26999"/>
              </a:srgbClr>
            </a:outerShdw>
          </a:effectLst>
        </p:spPr>
        <p:txBody>
          <a:bodyPr anchor="ctr">
            <a:spAutoFit/>
          </a:bodyPr>
          <a:lstStyle>
            <a:defPPr>
              <a:defRPr lang="en-US"/>
            </a:defPPr>
            <a:lvl1pPr algn="ctr" defTabSz="457200"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Transparency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655764" y="3849693"/>
            <a:ext cx="5875337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38100" dist="26940" dir="5400000" algn="tl" rotWithShape="0">
              <a:srgbClr val="000000">
                <a:alpha val="26999"/>
              </a:srgbClr>
            </a:outerShdw>
          </a:effectLst>
        </p:spPr>
        <p:txBody>
          <a:bodyPr anchor="ctr">
            <a:spAutoFit/>
          </a:bodyPr>
          <a:lstStyle>
            <a:defPPr>
              <a:defRPr lang="en-US"/>
            </a:defPPr>
            <a:lvl1pPr algn="ctr" defTabSz="457200"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Positivity 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1655764" y="4478343"/>
            <a:ext cx="5875337" cy="46166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6940" dir="5400000" algn="tl" rotWithShape="0">
              <a:srgbClr val="000000">
                <a:alpha val="26999"/>
              </a:srgbClr>
            </a:outerShdw>
          </a:effectLst>
        </p:spPr>
        <p:txBody>
          <a:bodyPr anchor="ctr">
            <a:spAutoFit/>
          </a:bodyPr>
          <a:lstStyle>
            <a:defPPr>
              <a:defRPr lang="en-US"/>
            </a:defPPr>
            <a:lvl1pPr algn="ctr" defTabSz="457200"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Win Win</a:t>
            </a:r>
          </a:p>
        </p:txBody>
      </p:sp>
      <p:sp>
        <p:nvSpPr>
          <p:cNvPr id="39" name="Oval 38"/>
          <p:cNvSpPr/>
          <p:nvPr/>
        </p:nvSpPr>
        <p:spPr>
          <a:xfrm>
            <a:off x="191902" y="129746"/>
            <a:ext cx="1000231" cy="949746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82955" y="122150"/>
            <a:ext cx="809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tx1"/>
                </a:solidFill>
                <a:latin typeface="Krungthep"/>
                <a:cs typeface="Krungthep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09285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5372047" y="549751"/>
            <a:ext cx="3146806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lvl="0" indent="0" rtl="0"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lang="en-US" sz="5400" dirty="0"/>
          </a:p>
          <a:p>
            <a:pPr marL="38100" lvl="0" indent="0" rtl="0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5400" dirty="0"/>
              <a:t>M</a:t>
            </a:r>
            <a:r>
              <a:rPr lang="en" sz="5400" dirty="0"/>
              <a:t>ost </a:t>
            </a:r>
            <a:r>
              <a:rPr lang="en-US" sz="5400" dirty="0"/>
              <a:t>C</a:t>
            </a:r>
            <a:r>
              <a:rPr lang="en" sz="5400" dirty="0"/>
              <a:t>ommon Pitfalls </a:t>
            </a:r>
            <a:endParaRPr sz="5400" dirty="0"/>
          </a:p>
          <a:p>
            <a:pPr marL="38100" lvl="0" indent="0" rtl="0"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9892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50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4852094" y="32318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BURNOUT!! 	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3188780" y="1410985"/>
            <a:ext cx="4858053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Overcommitting</a:t>
            </a:r>
            <a:endParaRPr sz="2400" dirty="0"/>
          </a:p>
          <a:p>
            <a:pPr marL="457200" lvl="0" indent="-3429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Too many Acquisitions at once</a:t>
            </a:r>
            <a:endParaRPr sz="2400" dirty="0"/>
          </a:p>
          <a:p>
            <a:pPr marL="457200" lvl="0" indent="-3429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Lack of delegating</a:t>
            </a:r>
            <a:endParaRPr sz="2400" dirty="0"/>
          </a:p>
          <a:p>
            <a:pPr marL="914400" lvl="1" indent="-3175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2000" dirty="0"/>
              <a:t>Daily PM duties</a:t>
            </a:r>
            <a:endParaRPr sz="2000" dirty="0"/>
          </a:p>
          <a:p>
            <a:pPr marL="914400" lvl="1" indent="-3175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2000" dirty="0"/>
              <a:t>Accounting</a:t>
            </a:r>
            <a:endParaRPr sz="2000" dirty="0"/>
          </a:p>
          <a:p>
            <a:pPr marL="457200" lvl="0" indent="-3429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Employee burnout</a:t>
            </a:r>
            <a:endParaRPr sz="2400" dirty="0"/>
          </a:p>
        </p:txBody>
      </p:sp>
      <p:pic>
        <p:nvPicPr>
          <p:cNvPr id="2" name="Picture 1" descr="burnout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28"/>
          <a:stretch/>
        </p:blipFill>
        <p:spPr>
          <a:xfrm>
            <a:off x="-184186" y="0"/>
            <a:ext cx="3372966" cy="51435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675023" y="289955"/>
            <a:ext cx="1000231" cy="949746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75023" y="316371"/>
            <a:ext cx="10002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Krungthep"/>
                <a:cs typeface="Krungthep"/>
              </a:rPr>
              <a:t>10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          LACK OF PRESENCE </a:t>
            </a:r>
            <a:br>
              <a:rPr lang="en" sz="2800" dirty="0"/>
            </a:br>
            <a:r>
              <a:rPr lang="en" sz="2800" dirty="0"/>
              <a:t>       DURING TRANSACTION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311699" y="1727100"/>
            <a:ext cx="4745667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Don’t leave it up to everyone else </a:t>
            </a:r>
            <a:endParaRPr lang="en-US" dirty="0"/>
          </a:p>
          <a:p>
            <a:pPr marL="457200" lvl="0" indent="-3429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Show your face</a:t>
            </a:r>
            <a:endParaRPr dirty="0"/>
          </a:p>
          <a:p>
            <a:pPr marL="457200" lvl="0" indent="-3429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Be a leader </a:t>
            </a:r>
            <a:endParaRPr lang="en-US" dirty="0"/>
          </a:p>
          <a:p>
            <a:pPr marL="457200" lvl="0" indent="-3429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Don’t be afraid to “vacuum the </a:t>
            </a:r>
            <a:r>
              <a:rPr lang="en-US" dirty="0"/>
              <a:t>      </a:t>
            </a:r>
            <a:r>
              <a:rPr lang="en" dirty="0"/>
              <a:t>floors”</a:t>
            </a:r>
            <a:endParaRPr dirty="0"/>
          </a:p>
          <a:p>
            <a:pPr marL="457200" lvl="0" indent="-3429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Earn Trust</a:t>
            </a:r>
            <a:r>
              <a:rPr lang="en-US" dirty="0"/>
              <a:t> </a:t>
            </a:r>
            <a:endParaRPr dirty="0"/>
          </a:p>
        </p:txBody>
      </p:sp>
      <p:pic>
        <p:nvPicPr>
          <p:cNvPr id="2" name="Picture 1" descr="leaves-of-absen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643" y="0"/>
            <a:ext cx="5027261" cy="51435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20646" y="263539"/>
            <a:ext cx="1000231" cy="949746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1699" y="255943"/>
            <a:ext cx="809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tx1"/>
                </a:solidFill>
                <a:latin typeface="Krungthep"/>
                <a:cs typeface="Krungthep"/>
              </a:rPr>
              <a:t>9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311700" y="34386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         ME..MYSELF..AND...I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311700" y="1366026"/>
            <a:ext cx="5622277" cy="3991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Making acquisition all about you</a:t>
            </a:r>
            <a:endParaRPr sz="2400" dirty="0"/>
          </a:p>
          <a:p>
            <a:pPr marL="457200" lvl="0" indent="-3429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Involve employee</a:t>
            </a:r>
            <a:r>
              <a:rPr lang="en-US" sz="2400" dirty="0"/>
              <a:t>s</a:t>
            </a:r>
            <a:endParaRPr sz="2400" dirty="0"/>
          </a:p>
          <a:p>
            <a:pPr marL="457200" lvl="0" indent="-3429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Share the wealth</a:t>
            </a:r>
            <a:endParaRPr sz="2400" dirty="0"/>
          </a:p>
          <a:p>
            <a:pPr marL="457200" lvl="0" indent="-3429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Don’t try to do it all yourself</a:t>
            </a:r>
            <a:endParaRPr lang="en-US" sz="2400" dirty="0"/>
          </a:p>
          <a:p>
            <a:pPr lvl="1" indent="-342900">
              <a:lnSpc>
                <a:spcPct val="130000"/>
              </a:lnSpc>
              <a:spcBef>
                <a:spcPts val="0"/>
              </a:spcBef>
              <a:buSzPts val="1800"/>
              <a:buChar char="●"/>
            </a:pPr>
            <a:r>
              <a:rPr lang="en" sz="2200" dirty="0"/>
              <a:t>You have great people on your team!</a:t>
            </a:r>
            <a:endParaRPr lang="en-US" sz="2200" dirty="0"/>
          </a:p>
          <a:p>
            <a:pPr marL="457200" lvl="0" indent="-3429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2400" dirty="0"/>
          </a:p>
          <a:p>
            <a:pPr marL="114300" lvl="0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dirty="0"/>
          </a:p>
        </p:txBody>
      </p:sp>
      <p:pic>
        <p:nvPicPr>
          <p:cNvPr id="2" name="Picture 1" descr="selfis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080" y="1152475"/>
            <a:ext cx="2586880" cy="369359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11700" y="297551"/>
            <a:ext cx="1000231" cy="949746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2753" y="289955"/>
            <a:ext cx="809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tx1"/>
                </a:solidFill>
                <a:latin typeface="Krungthep"/>
                <a:cs typeface="Krungthep"/>
              </a:rPr>
              <a:t>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311700" y="25918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        </a:t>
            </a:r>
            <a:r>
              <a:rPr lang="en-US" dirty="0"/>
              <a:t>LACK OF </a:t>
            </a:r>
            <a:r>
              <a:rPr lang="en" dirty="0"/>
              <a:t>TEAM CULTURE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311700" y="545539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lnSpc>
                <a:spcPct val="130000"/>
              </a:lnSpc>
              <a:buNone/>
            </a:pPr>
            <a:endParaRPr lang="en-US" dirty="0"/>
          </a:p>
          <a:p>
            <a:pPr marL="114300" indent="0">
              <a:lnSpc>
                <a:spcPct val="70000"/>
              </a:lnSpc>
              <a:buNone/>
            </a:pPr>
            <a:endParaRPr lang="en-US" dirty="0"/>
          </a:p>
          <a:p>
            <a:pPr>
              <a:lnSpc>
                <a:spcPct val="130000"/>
              </a:lnSpc>
            </a:pPr>
            <a:r>
              <a:rPr lang="en" dirty="0"/>
              <a:t>Lack of </a:t>
            </a:r>
            <a:r>
              <a:rPr lang="en-US" dirty="0"/>
              <a:t>t</a:t>
            </a:r>
            <a:r>
              <a:rPr lang="en" dirty="0"/>
              <a:t>eamwork - dysfunctional office</a:t>
            </a:r>
            <a:endParaRPr dirty="0"/>
          </a:p>
          <a:p>
            <a:pPr>
              <a:lnSpc>
                <a:spcPct val="130000"/>
              </a:lnSpc>
            </a:pPr>
            <a:r>
              <a:rPr lang="en" dirty="0"/>
              <a:t>Poor </a:t>
            </a:r>
            <a:r>
              <a:rPr lang="en-US" dirty="0"/>
              <a:t>l</a:t>
            </a:r>
            <a:r>
              <a:rPr lang="en" dirty="0"/>
              <a:t>eadership </a:t>
            </a:r>
            <a:endParaRPr lang="en-US" dirty="0"/>
          </a:p>
          <a:p>
            <a:pPr>
              <a:lnSpc>
                <a:spcPct val="130000"/>
              </a:lnSpc>
            </a:pPr>
            <a:r>
              <a:rPr lang="en" dirty="0"/>
              <a:t>Drama</a:t>
            </a:r>
            <a:endParaRPr dirty="0"/>
          </a:p>
          <a:p>
            <a:pPr>
              <a:lnSpc>
                <a:spcPct val="130000"/>
              </a:lnSpc>
            </a:pPr>
            <a:r>
              <a:rPr lang="en" dirty="0"/>
              <a:t>Anxiety - change is hard</a:t>
            </a:r>
            <a:endParaRPr dirty="0"/>
          </a:p>
          <a:p>
            <a:pPr>
              <a:lnSpc>
                <a:spcPct val="130000"/>
              </a:lnSpc>
            </a:pPr>
            <a:r>
              <a:rPr lang="en" dirty="0"/>
              <a:t>Resentment - they wanted to buy the company, etc.</a:t>
            </a:r>
            <a:endParaRPr lang="en-US" dirty="0"/>
          </a:p>
          <a:p>
            <a:pPr marL="114300" indent="0">
              <a:lnSpc>
                <a:spcPct val="130000"/>
              </a:lnSpc>
              <a:buNone/>
            </a:pPr>
            <a:endParaRPr lang="en-US" dirty="0"/>
          </a:p>
        </p:txBody>
      </p:sp>
      <p:pic>
        <p:nvPicPr>
          <p:cNvPr id="2" name="Picture 1" descr="company culture 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4" b="17186"/>
          <a:stretch/>
        </p:blipFill>
        <p:spPr>
          <a:xfrm>
            <a:off x="1233261" y="3506739"/>
            <a:ext cx="6675724" cy="1513125"/>
          </a:xfrm>
          <a:prstGeom prst="rect">
            <a:avLst/>
          </a:prstGeom>
          <a:ln w="76200" cmpd="sng">
            <a:solidFill>
              <a:srgbClr val="FF8600"/>
            </a:solidFill>
          </a:ln>
        </p:spPr>
      </p:pic>
      <p:sp>
        <p:nvSpPr>
          <p:cNvPr id="5" name="Oval 4"/>
          <p:cNvSpPr/>
          <p:nvPr/>
        </p:nvSpPr>
        <p:spPr>
          <a:xfrm>
            <a:off x="311700" y="297551"/>
            <a:ext cx="1000231" cy="949746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2753" y="289955"/>
            <a:ext cx="809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tx1"/>
                </a:solidFill>
                <a:latin typeface="Krungthep"/>
                <a:cs typeface="Krungthep"/>
              </a:rPr>
              <a:t>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917237" y="340643"/>
            <a:ext cx="599647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WHY CONSIDER AN ACQUISITION?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007146" y="1720476"/>
            <a:ext cx="4825154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Quick growth – great if you have extra capacity </a:t>
            </a:r>
            <a:endParaRPr lang="en-US" dirty="0"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Career growth </a:t>
            </a:r>
            <a:r>
              <a:rPr lang="en" dirty="0"/>
              <a:t>opportunity for your employees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Build equity in your company</a:t>
            </a:r>
            <a:endParaRPr dirty="0"/>
          </a:p>
          <a:p>
            <a:pPr lvl="0"/>
            <a:r>
              <a:rPr lang="en" dirty="0"/>
              <a:t>An opportunity to enter a new market</a:t>
            </a:r>
            <a:endParaRPr lang="en-US" dirty="0"/>
          </a:p>
          <a:p>
            <a:pPr marL="114300" lvl="0" indent="0">
              <a:buNone/>
            </a:pPr>
            <a:endParaRPr lang="en-US" dirty="0"/>
          </a:p>
          <a:p>
            <a:pPr marL="114300" lv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624"/>
            <a:ext cx="3652463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          MISINTERPRETATION OF ASSETS</a:t>
            </a:r>
            <a:r>
              <a:rPr lang="en" dirty="0"/>
              <a:t/>
            </a:r>
            <a:br>
              <a:rPr lang="en" dirty="0"/>
            </a:br>
            <a:endParaRPr lang="en" dirty="0"/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311700" y="1523381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It’s not all about the revenue</a:t>
            </a:r>
            <a:endParaRPr sz="2400" dirty="0"/>
          </a:p>
          <a:p>
            <a:pPr marL="457200" lvl="0" indent="-3429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Identify employees who are assets (and liabilities)</a:t>
            </a:r>
            <a:endParaRPr sz="2400" dirty="0"/>
          </a:p>
          <a:p>
            <a:pPr marL="457200" lvl="0" indent="-3429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Process and </a:t>
            </a:r>
            <a:r>
              <a:rPr lang="en-US" sz="2400" dirty="0"/>
              <a:t>p</a:t>
            </a:r>
            <a:r>
              <a:rPr lang="en" sz="2400" dirty="0"/>
              <a:t>rocedures can be assets</a:t>
            </a:r>
            <a:endParaRPr sz="2400" dirty="0"/>
          </a:p>
          <a:p>
            <a:pPr marL="457200" lvl="0" indent="-3429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Market share</a:t>
            </a:r>
            <a:endParaRPr sz="2400" dirty="0"/>
          </a:p>
          <a:p>
            <a:pPr marL="457200" lvl="0" indent="-3429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Non </a:t>
            </a:r>
            <a:r>
              <a:rPr lang="en-US" sz="2400" dirty="0"/>
              <a:t>c</a:t>
            </a:r>
            <a:r>
              <a:rPr lang="en" sz="2400" dirty="0"/>
              <a:t>ompete </a:t>
            </a:r>
            <a:r>
              <a:rPr lang="en-US" sz="2400" dirty="0"/>
              <a:t>or confidentiality</a:t>
            </a:r>
            <a:r>
              <a:rPr lang="en" sz="2400" dirty="0"/>
              <a:t> clause</a:t>
            </a:r>
            <a:endParaRPr lang="en-US" sz="2400" dirty="0"/>
          </a:p>
          <a:p>
            <a:pPr>
              <a:lnSpc>
                <a:spcPct val="130000"/>
              </a:lnSpc>
            </a:pPr>
            <a:r>
              <a:rPr lang="en-US" sz="2400" dirty="0"/>
              <a:t>One client owns a large portion of portfolio </a:t>
            </a:r>
          </a:p>
          <a:p>
            <a:pPr marL="114300" lvl="0" indent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dirty="0"/>
          </a:p>
        </p:txBody>
      </p:sp>
      <p:sp>
        <p:nvSpPr>
          <p:cNvPr id="4" name="Oval 3"/>
          <p:cNvSpPr/>
          <p:nvPr/>
        </p:nvSpPr>
        <p:spPr>
          <a:xfrm>
            <a:off x="311700" y="297551"/>
            <a:ext cx="1000231" cy="949746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2753" y="289955"/>
            <a:ext cx="809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tx1"/>
                </a:solidFill>
                <a:latin typeface="Krungthep"/>
                <a:cs typeface="Krungthep"/>
              </a:rPr>
              <a:t>6</a:t>
            </a:r>
          </a:p>
        </p:txBody>
      </p:sp>
      <p:pic>
        <p:nvPicPr>
          <p:cNvPr id="6" name="Shape 219"/>
          <p:cNvPicPr preferRelativeResize="0"/>
          <p:nvPr/>
        </p:nvPicPr>
        <p:blipFill rotWithShape="1">
          <a:blip r:embed="rId3">
            <a:alphaModFix/>
          </a:blip>
          <a:srcRect b="744"/>
          <a:stretch/>
        </p:blipFill>
        <p:spPr>
          <a:xfrm>
            <a:off x="6683350" y="3705450"/>
            <a:ext cx="1448800" cy="1438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dirty="0"/>
              <a:t> </a:t>
            </a:r>
            <a:r>
              <a:rPr lang="en" sz="3000" dirty="0"/>
              <a:t>DISREGARD PERSONAL</a:t>
            </a:r>
            <a:br>
              <a:rPr lang="en" sz="3000" dirty="0"/>
            </a:br>
            <a:r>
              <a:rPr lang="en" sz="3000" dirty="0"/>
              <a:t>RELATIONSHIPS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30000"/>
              </a:lnSpc>
            </a:pPr>
            <a:endParaRPr lang="en-US" sz="2400" dirty="0"/>
          </a:p>
          <a:p>
            <a:pPr>
              <a:lnSpc>
                <a:spcPct val="130000"/>
              </a:lnSpc>
            </a:pPr>
            <a:r>
              <a:rPr lang="en" sz="2400" dirty="0"/>
              <a:t>Seller’s relationships with owners may be the reason they stay (or go)</a:t>
            </a:r>
            <a:endParaRPr sz="2400" dirty="0"/>
          </a:p>
          <a:p>
            <a:pPr>
              <a:lnSpc>
                <a:spcPct val="130000"/>
              </a:lnSpc>
            </a:pPr>
            <a:r>
              <a:rPr lang="en" sz="2400" dirty="0"/>
              <a:t>Look closely at systems and processes</a:t>
            </a:r>
            <a:endParaRPr sz="2400" dirty="0"/>
          </a:p>
          <a:p>
            <a:pPr>
              <a:lnSpc>
                <a:spcPct val="130000"/>
              </a:lnSpc>
            </a:pPr>
            <a:r>
              <a:rPr lang="en" sz="2400" dirty="0"/>
              <a:t>Watch out for non-owner team members running the show - if they leave clients may follow</a:t>
            </a:r>
          </a:p>
          <a:p>
            <a:pPr>
              <a:lnSpc>
                <a:spcPct val="130000"/>
              </a:lnSpc>
            </a:pPr>
            <a:r>
              <a:rPr lang="en" sz="2400" dirty="0"/>
              <a:t>Are clients friends or family?</a:t>
            </a:r>
            <a:endParaRPr sz="2400" dirty="0"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Char char="-"/>
            </a:pPr>
            <a:endParaRPr dirty="0">
              <a:solidFill>
                <a:srgbClr val="38761D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11700" y="297551"/>
            <a:ext cx="1000231" cy="949746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2753" y="289955"/>
            <a:ext cx="809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tx1"/>
                </a:solidFill>
                <a:latin typeface="Krungthep"/>
                <a:cs typeface="Krungthep"/>
              </a:rPr>
              <a:t>5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     </a:t>
            </a:r>
            <a:r>
              <a:rPr lang="en" dirty="0"/>
              <a:t>INACCURATE VALUATION	</a:t>
            </a:r>
            <a:endParaRPr dirty="0"/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311700" y="1354787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800" dirty="0"/>
              <a:t>How do you Value?</a:t>
            </a:r>
            <a:endParaRPr sz="2800" dirty="0"/>
          </a:p>
          <a:p>
            <a:pPr marL="914400" lvl="1" indent="-3175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2400" dirty="0"/>
              <a:t>It’s worth what you’re willing to pay…(boring answer but true)</a:t>
            </a:r>
            <a:endParaRPr sz="2400" dirty="0"/>
          </a:p>
          <a:p>
            <a:pPr marL="457200" lvl="0" indent="-3429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800" dirty="0"/>
              <a:t>Overpaying or Undervaluing </a:t>
            </a:r>
            <a:endParaRPr sz="2800" dirty="0"/>
          </a:p>
          <a:p>
            <a:pPr marL="457200" lvl="0" indent="-3429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800" dirty="0"/>
              <a:t>Valuing in-house maintenance</a:t>
            </a:r>
            <a:endParaRPr sz="2800" dirty="0"/>
          </a:p>
          <a:p>
            <a:pPr marL="457200" lvl="0" indent="-3429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800" dirty="0"/>
              <a:t>Ancillary fees and Property Sales</a:t>
            </a:r>
            <a:endParaRPr sz="2800" dirty="0"/>
          </a:p>
          <a:p>
            <a:pPr marL="457200" lvl="0" indent="-3429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sz="2800" dirty="0"/>
          </a:p>
          <a:p>
            <a:pPr marL="114300" lvl="0" indent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800" dirty="0"/>
          </a:p>
          <a:p>
            <a:pPr marL="0" lvl="0" indent="0">
              <a:lnSpc>
                <a:spcPct val="13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800" dirty="0"/>
          </a:p>
        </p:txBody>
      </p:sp>
      <p:sp>
        <p:nvSpPr>
          <p:cNvPr id="5" name="Oval 4"/>
          <p:cNvSpPr/>
          <p:nvPr/>
        </p:nvSpPr>
        <p:spPr>
          <a:xfrm>
            <a:off x="311700" y="297551"/>
            <a:ext cx="1000231" cy="949746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2753" y="289955"/>
            <a:ext cx="809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tx1"/>
                </a:solidFill>
                <a:latin typeface="Krungthep"/>
                <a:cs typeface="Krungthep"/>
              </a:rPr>
              <a:t>4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1311931" y="155075"/>
            <a:ext cx="652962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  </a:t>
            </a:r>
            <a:r>
              <a:rPr lang="en" sz="3600" dirty="0"/>
              <a:t>INEFFECTIVE CONTRACTS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221792" y="1348165"/>
            <a:ext cx="5554845" cy="39737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Lack of liability protection in your contract</a:t>
            </a:r>
            <a:endParaRPr sz="2400" dirty="0"/>
          </a:p>
          <a:p>
            <a:pPr marL="457200" lvl="0" indent="-3429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Missing “Claw back” clause</a:t>
            </a:r>
            <a:endParaRPr sz="2400" dirty="0"/>
          </a:p>
          <a:p>
            <a:pPr marL="457200" lvl="0" indent="-3429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/>
              <a:t>No n</a:t>
            </a:r>
            <a:r>
              <a:rPr lang="en" sz="2400" dirty="0"/>
              <a:t>on-compete agreement</a:t>
            </a:r>
          </a:p>
          <a:p>
            <a:pPr marL="457200" lvl="0" indent="-3429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/>
              <a:t>No c</a:t>
            </a:r>
            <a:r>
              <a:rPr lang="en" sz="2400" dirty="0"/>
              <a:t>onfidentiality agreement</a:t>
            </a:r>
          </a:p>
          <a:p>
            <a:pPr marL="457200" lvl="0" indent="-3429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Seller availability after sale</a:t>
            </a:r>
            <a:endParaRPr lang="en-US" sz="2400" dirty="0"/>
          </a:p>
          <a:p>
            <a:pPr marL="457200" lvl="0" indent="-3429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2400" dirty="0"/>
          </a:p>
          <a:p>
            <a:pPr marL="11430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2400" dirty="0"/>
          </a:p>
          <a:p>
            <a:pPr marL="457200" lvl="0" indent="-3429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2400" dirty="0"/>
          </a:p>
        </p:txBody>
      </p:sp>
      <p:pic>
        <p:nvPicPr>
          <p:cNvPr id="2" name="Picture 1" descr="tied contrac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637" y="1748172"/>
            <a:ext cx="3175000" cy="3175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11700" y="297551"/>
            <a:ext cx="1000231" cy="949746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2753" y="289955"/>
            <a:ext cx="809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tx1"/>
                </a:solidFill>
                <a:latin typeface="Krungthep"/>
                <a:cs typeface="Krungthep"/>
              </a:rPr>
              <a:t>3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       </a:t>
            </a:r>
            <a:r>
              <a:rPr lang="en" sz="3400" dirty="0"/>
              <a:t>ILLEGAL ACTIVITY OR LAWSUITS</a:t>
            </a:r>
            <a:r>
              <a:rPr lang="en" sz="3600" dirty="0"/>
              <a:t/>
            </a:r>
            <a:br>
              <a:rPr lang="en" sz="3600" dirty="0"/>
            </a:br>
            <a:endParaRPr sz="3600" dirty="0"/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311700" y="815413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2400" dirty="0"/>
          </a:p>
          <a:p>
            <a:pPr marL="457200" lvl="0" indent="-3429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Understand what you’re getting into</a:t>
            </a:r>
            <a:endParaRPr sz="2400" dirty="0"/>
          </a:p>
          <a:p>
            <a:pPr marL="457200" lvl="0" indent="-3429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Research company reputation</a:t>
            </a:r>
            <a:endParaRPr sz="2400" dirty="0"/>
          </a:p>
          <a:p>
            <a:pPr marL="914400" lvl="1" indent="-3175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2000" dirty="0"/>
              <a:t>Check BRE for violation</a:t>
            </a:r>
            <a:r>
              <a:rPr lang="en-US" sz="2000" dirty="0"/>
              <a:t>s</a:t>
            </a:r>
            <a:endParaRPr sz="2000" dirty="0"/>
          </a:p>
          <a:p>
            <a:pPr marL="914400" lvl="1" indent="-3175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2000" dirty="0"/>
              <a:t>Read reviews on social sites Yelp, Google, BBB </a:t>
            </a:r>
            <a:endParaRPr sz="2000" dirty="0"/>
          </a:p>
          <a:p>
            <a:pPr marL="457200" lvl="0" indent="-3429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/>
              <a:t>Trust your g</a:t>
            </a:r>
            <a:r>
              <a:rPr lang="en" sz="2400" dirty="0"/>
              <a:t>ut feelin</a:t>
            </a:r>
            <a:r>
              <a:rPr lang="en-US" sz="2400" dirty="0"/>
              <a:t>g or instinct</a:t>
            </a:r>
          </a:p>
          <a:p>
            <a:pPr marL="457200" lvl="0" indent="-3429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/>
              <a:t>Portfolio condition</a:t>
            </a:r>
          </a:p>
          <a:p>
            <a:pPr marL="11430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2400" dirty="0"/>
          </a:p>
        </p:txBody>
      </p:sp>
      <p:sp>
        <p:nvSpPr>
          <p:cNvPr id="6" name="Oval 5"/>
          <p:cNvSpPr/>
          <p:nvPr/>
        </p:nvSpPr>
        <p:spPr>
          <a:xfrm>
            <a:off x="120647" y="258343"/>
            <a:ext cx="1000231" cy="949746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1700" y="250747"/>
            <a:ext cx="809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tx1"/>
                </a:solidFill>
                <a:latin typeface="Krungthep"/>
                <a:cs typeface="Krungthep"/>
              </a:rPr>
              <a:t>2</a:t>
            </a:r>
          </a:p>
        </p:txBody>
      </p:sp>
      <p:pic>
        <p:nvPicPr>
          <p:cNvPr id="8" name="Shape 226"/>
          <p:cNvPicPr preferRelativeResize="0"/>
          <p:nvPr/>
        </p:nvPicPr>
        <p:blipFill rotWithShape="1">
          <a:blip r:embed="rId3">
            <a:alphaModFix/>
          </a:blip>
          <a:srcRect b="1845"/>
          <a:stretch/>
        </p:blipFill>
        <p:spPr>
          <a:xfrm>
            <a:off x="5649124" y="3434300"/>
            <a:ext cx="3153750" cy="170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3"/>
          <p:cNvGrpSpPr>
            <a:grpSpLocks/>
          </p:cNvGrpSpPr>
          <p:nvPr/>
        </p:nvGrpSpPr>
        <p:grpSpPr bwMode="auto">
          <a:xfrm>
            <a:off x="1760539" y="995277"/>
            <a:ext cx="7158037" cy="2008585"/>
            <a:chOff x="1757363" y="1057275"/>
            <a:chExt cx="7158038" cy="2678113"/>
          </a:xfrm>
          <a:solidFill>
            <a:schemeClr val="tx2">
              <a:lumMod val="50000"/>
            </a:schemeClr>
          </a:solidFill>
        </p:grpSpPr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1757363" y="1057275"/>
              <a:ext cx="7158038" cy="2678113"/>
            </a:xfrm>
            <a:custGeom>
              <a:avLst/>
              <a:gdLst>
                <a:gd name="T0" fmla="*/ 7158038 w 4509"/>
                <a:gd name="T1" fmla="*/ 0 h 1687"/>
                <a:gd name="T2" fmla="*/ 7158038 w 4509"/>
                <a:gd name="T3" fmla="*/ 1335088 h 1687"/>
                <a:gd name="T4" fmla="*/ 2306638 w 4509"/>
                <a:gd name="T5" fmla="*/ 1335088 h 1687"/>
                <a:gd name="T6" fmla="*/ 0 w 4509"/>
                <a:gd name="T7" fmla="*/ 2678113 h 1687"/>
                <a:gd name="T8" fmla="*/ 2306638 w 4509"/>
                <a:gd name="T9" fmla="*/ 0 h 1687"/>
                <a:gd name="T10" fmla="*/ 7158038 w 4509"/>
                <a:gd name="T11" fmla="*/ 0 h 16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09" h="1687">
                  <a:moveTo>
                    <a:pt x="4509" y="0"/>
                  </a:moveTo>
                  <a:lnTo>
                    <a:pt x="4509" y="841"/>
                  </a:lnTo>
                  <a:lnTo>
                    <a:pt x="1453" y="841"/>
                  </a:lnTo>
                  <a:lnTo>
                    <a:pt x="0" y="1687"/>
                  </a:lnTo>
                  <a:lnTo>
                    <a:pt x="1453" y="0"/>
                  </a:lnTo>
                  <a:lnTo>
                    <a:pt x="4509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0195F9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srgbClr val="000000">
                  <a:alpha val="26666"/>
                </a:srgbClr>
              </a:outerShdw>
            </a:effectLst>
          </p:spPr>
          <p:txBody>
            <a:bodyPr lIns="82124" tIns="41061" rIns="82124" bIns="41061" anchor="ctr"/>
            <a:lstStyle/>
            <a:p>
              <a:endParaRPr lang="en-US"/>
            </a:p>
          </p:txBody>
        </p:sp>
        <p:sp>
          <p:nvSpPr>
            <p:cNvPr id="4117" name="Freeform 12"/>
            <p:cNvSpPr>
              <a:spLocks/>
            </p:cNvSpPr>
            <p:nvPr/>
          </p:nvSpPr>
          <p:spPr bwMode="auto">
            <a:xfrm>
              <a:off x="5334000" y="1057276"/>
              <a:ext cx="3576638" cy="1335088"/>
            </a:xfrm>
            <a:custGeom>
              <a:avLst/>
              <a:gdLst>
                <a:gd name="T0" fmla="*/ 1335088 w 2253"/>
                <a:gd name="T1" fmla="*/ 0 h 841"/>
                <a:gd name="T2" fmla="*/ 0 w 2253"/>
                <a:gd name="T3" fmla="*/ 1335088 h 841"/>
                <a:gd name="T4" fmla="*/ 3576638 w 2253"/>
                <a:gd name="T5" fmla="*/ 1335088 h 841"/>
                <a:gd name="T6" fmla="*/ 3576638 w 2253"/>
                <a:gd name="T7" fmla="*/ 0 h 841"/>
                <a:gd name="T8" fmla="*/ 1335088 w 2253"/>
                <a:gd name="T9" fmla="*/ 0 h 8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53" h="841">
                  <a:moveTo>
                    <a:pt x="841" y="0"/>
                  </a:moveTo>
                  <a:lnTo>
                    <a:pt x="0" y="841"/>
                  </a:lnTo>
                  <a:lnTo>
                    <a:pt x="2253" y="841"/>
                  </a:lnTo>
                  <a:lnTo>
                    <a:pt x="2253" y="0"/>
                  </a:lnTo>
                  <a:lnTo>
                    <a:pt x="84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99" name="Group 4"/>
          <p:cNvGrpSpPr>
            <a:grpSpLocks/>
          </p:cNvGrpSpPr>
          <p:nvPr/>
        </p:nvGrpSpPr>
        <p:grpSpPr bwMode="auto">
          <a:xfrm>
            <a:off x="1757364" y="1996593"/>
            <a:ext cx="7158037" cy="1007269"/>
            <a:chOff x="1757363" y="2392362"/>
            <a:chExt cx="7158038" cy="1343025"/>
          </a:xfrm>
          <a:solidFill>
            <a:schemeClr val="tx2">
              <a:lumMod val="75000"/>
            </a:schemeClr>
          </a:solidFill>
        </p:grpSpPr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1757363" y="2392362"/>
              <a:ext cx="7158038" cy="1343025"/>
            </a:xfrm>
            <a:custGeom>
              <a:avLst/>
              <a:gdLst>
                <a:gd name="T0" fmla="*/ 7158038 w 4509"/>
                <a:gd name="T1" fmla="*/ 0 h 846"/>
                <a:gd name="T2" fmla="*/ 7158038 w 4509"/>
                <a:gd name="T3" fmla="*/ 1338263 h 846"/>
                <a:gd name="T4" fmla="*/ 2306638 w 4509"/>
                <a:gd name="T5" fmla="*/ 1338263 h 846"/>
                <a:gd name="T6" fmla="*/ 0 w 4509"/>
                <a:gd name="T7" fmla="*/ 1343025 h 846"/>
                <a:gd name="T8" fmla="*/ 2306638 w 4509"/>
                <a:gd name="T9" fmla="*/ 0 h 846"/>
                <a:gd name="T10" fmla="*/ 7158038 w 4509"/>
                <a:gd name="T11" fmla="*/ 0 h 8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09" h="846">
                  <a:moveTo>
                    <a:pt x="4509" y="0"/>
                  </a:moveTo>
                  <a:lnTo>
                    <a:pt x="4509" y="843"/>
                  </a:lnTo>
                  <a:lnTo>
                    <a:pt x="1453" y="843"/>
                  </a:lnTo>
                  <a:lnTo>
                    <a:pt x="0" y="846"/>
                  </a:lnTo>
                  <a:lnTo>
                    <a:pt x="1453" y="0"/>
                  </a:lnTo>
                  <a:lnTo>
                    <a:pt x="4509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01568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srgbClr val="000000">
                  <a:alpha val="26999"/>
                </a:srgbClr>
              </a:outerShdw>
            </a:effectLst>
          </p:spPr>
          <p:txBody>
            <a:bodyPr lIns="82124" tIns="41061" rIns="82124" bIns="41061" anchor="ctr"/>
            <a:lstStyle/>
            <a:p>
              <a:endParaRPr lang="en-US"/>
            </a:p>
          </p:txBody>
        </p:sp>
        <p:sp>
          <p:nvSpPr>
            <p:cNvPr id="4115" name="Freeform 13"/>
            <p:cNvSpPr>
              <a:spLocks/>
            </p:cNvSpPr>
            <p:nvPr/>
          </p:nvSpPr>
          <p:spPr bwMode="auto">
            <a:xfrm>
              <a:off x="4670425" y="2392362"/>
              <a:ext cx="4244975" cy="1338263"/>
            </a:xfrm>
            <a:custGeom>
              <a:avLst/>
              <a:gdLst>
                <a:gd name="T0" fmla="*/ 1335088 w 2674"/>
                <a:gd name="T1" fmla="*/ 0 h 843"/>
                <a:gd name="T2" fmla="*/ 0 w 2674"/>
                <a:gd name="T3" fmla="*/ 1338263 h 843"/>
                <a:gd name="T4" fmla="*/ 4244975 w 2674"/>
                <a:gd name="T5" fmla="*/ 1338263 h 843"/>
                <a:gd name="T6" fmla="*/ 4244975 w 2674"/>
                <a:gd name="T7" fmla="*/ 0 h 843"/>
                <a:gd name="T8" fmla="*/ 1335088 w 2674"/>
                <a:gd name="T9" fmla="*/ 0 h 8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74" h="843">
                  <a:moveTo>
                    <a:pt x="841" y="0"/>
                  </a:moveTo>
                  <a:lnTo>
                    <a:pt x="0" y="843"/>
                  </a:lnTo>
                  <a:lnTo>
                    <a:pt x="2674" y="843"/>
                  </a:lnTo>
                  <a:lnTo>
                    <a:pt x="2674" y="0"/>
                  </a:lnTo>
                  <a:lnTo>
                    <a:pt x="84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00" name="Group 5"/>
          <p:cNvGrpSpPr>
            <a:grpSpLocks/>
          </p:cNvGrpSpPr>
          <p:nvPr/>
        </p:nvGrpSpPr>
        <p:grpSpPr bwMode="auto">
          <a:xfrm>
            <a:off x="1757364" y="3000289"/>
            <a:ext cx="7158037" cy="1001316"/>
            <a:chOff x="1757363" y="3730625"/>
            <a:chExt cx="7158038" cy="1335088"/>
          </a:xfrm>
          <a:solidFill>
            <a:schemeClr val="tx2"/>
          </a:solidFill>
        </p:grpSpPr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757363" y="3730625"/>
              <a:ext cx="7158038" cy="1335088"/>
            </a:xfrm>
            <a:custGeom>
              <a:avLst/>
              <a:gdLst>
                <a:gd name="T0" fmla="*/ 7158038 w 4509"/>
                <a:gd name="T1" fmla="*/ 0 h 841"/>
                <a:gd name="T2" fmla="*/ 7158038 w 4509"/>
                <a:gd name="T3" fmla="*/ 1335088 h 841"/>
                <a:gd name="T4" fmla="*/ 2306638 w 4509"/>
                <a:gd name="T5" fmla="*/ 1335088 h 841"/>
                <a:gd name="T6" fmla="*/ 0 w 4509"/>
                <a:gd name="T7" fmla="*/ 4763 h 841"/>
                <a:gd name="T8" fmla="*/ 2306638 w 4509"/>
                <a:gd name="T9" fmla="*/ 0 h 841"/>
                <a:gd name="T10" fmla="*/ 7158038 w 4509"/>
                <a:gd name="T11" fmla="*/ 0 h 8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09" h="841">
                  <a:moveTo>
                    <a:pt x="4509" y="0"/>
                  </a:moveTo>
                  <a:lnTo>
                    <a:pt x="4509" y="841"/>
                  </a:lnTo>
                  <a:lnTo>
                    <a:pt x="1453" y="841"/>
                  </a:lnTo>
                  <a:lnTo>
                    <a:pt x="0" y="3"/>
                  </a:lnTo>
                  <a:lnTo>
                    <a:pt x="1453" y="0"/>
                  </a:lnTo>
                  <a:lnTo>
                    <a:pt x="4509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013253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srgbClr val="000000">
                  <a:alpha val="26999"/>
                </a:srgbClr>
              </a:outerShdw>
            </a:effectLst>
          </p:spPr>
          <p:txBody>
            <a:bodyPr lIns="82124" tIns="41061" rIns="82124" bIns="41061" anchor="ctr"/>
            <a:lstStyle/>
            <a:p>
              <a:endParaRPr lang="en-US"/>
            </a:p>
          </p:txBody>
        </p:sp>
        <p:sp>
          <p:nvSpPr>
            <p:cNvPr id="4113" name="Freeform 15"/>
            <p:cNvSpPr>
              <a:spLocks/>
            </p:cNvSpPr>
            <p:nvPr/>
          </p:nvSpPr>
          <p:spPr bwMode="auto">
            <a:xfrm>
              <a:off x="4670425" y="3730625"/>
              <a:ext cx="4244975" cy="1335088"/>
            </a:xfrm>
            <a:custGeom>
              <a:avLst/>
              <a:gdLst>
                <a:gd name="T0" fmla="*/ 1335088 w 2674"/>
                <a:gd name="T1" fmla="*/ 0 h 841"/>
                <a:gd name="T2" fmla="*/ 0 w 2674"/>
                <a:gd name="T3" fmla="*/ 1335088 h 841"/>
                <a:gd name="T4" fmla="*/ 4244975 w 2674"/>
                <a:gd name="T5" fmla="*/ 1335088 h 841"/>
                <a:gd name="T6" fmla="*/ 4244975 w 2674"/>
                <a:gd name="T7" fmla="*/ 0 h 841"/>
                <a:gd name="T8" fmla="*/ 1335088 w 2674"/>
                <a:gd name="T9" fmla="*/ 0 h 8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74" h="841">
                  <a:moveTo>
                    <a:pt x="841" y="0"/>
                  </a:moveTo>
                  <a:lnTo>
                    <a:pt x="0" y="841"/>
                  </a:lnTo>
                  <a:lnTo>
                    <a:pt x="2674" y="841"/>
                  </a:lnTo>
                  <a:lnTo>
                    <a:pt x="2674" y="0"/>
                  </a:lnTo>
                  <a:lnTo>
                    <a:pt x="84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839" y="168595"/>
            <a:ext cx="8689975" cy="688181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8600"/>
                </a:solidFill>
              </a:rPr>
              <a:t>               </a:t>
            </a:r>
            <a:r>
              <a:rPr lang="en" dirty="0">
                <a:solidFill>
                  <a:srgbClr val="FF8600"/>
                </a:solidFill>
              </a:rPr>
              <a:t>ACQUIRE JUST TO ACQUIRE</a:t>
            </a:r>
            <a:endParaRPr dirty="0">
              <a:solidFill>
                <a:srgbClr val="FF8600"/>
              </a:solidFill>
            </a:endParaRPr>
          </a:p>
        </p:txBody>
      </p:sp>
      <p:sp>
        <p:nvSpPr>
          <p:cNvPr id="410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2912" y="5102932"/>
            <a:ext cx="8701088" cy="158354"/>
          </a:xfrm>
        </p:spPr>
        <p:txBody>
          <a:bodyPr>
            <a:normAutofit fontScale="47500" lnSpcReduction="20000"/>
          </a:bodyPr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NFL-0143-2DM-4N</a:t>
            </a:r>
          </a:p>
        </p:txBody>
      </p:sp>
      <p:grpSp>
        <p:nvGrpSpPr>
          <p:cNvPr id="4103" name="Group 10"/>
          <p:cNvGrpSpPr>
            <a:grpSpLocks/>
          </p:cNvGrpSpPr>
          <p:nvPr/>
        </p:nvGrpSpPr>
        <p:grpSpPr bwMode="auto">
          <a:xfrm>
            <a:off x="1757364" y="3003861"/>
            <a:ext cx="7158037" cy="2002631"/>
            <a:chOff x="1757363" y="3735387"/>
            <a:chExt cx="7158038" cy="2670175"/>
          </a:xfrm>
          <a:solidFill>
            <a:schemeClr val="accent2">
              <a:lumMod val="50000"/>
            </a:schemeClr>
          </a:solidFill>
        </p:grpSpPr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1757363" y="3735387"/>
              <a:ext cx="7158038" cy="2670175"/>
            </a:xfrm>
            <a:custGeom>
              <a:avLst/>
              <a:gdLst>
                <a:gd name="T0" fmla="*/ 7158038 w 4509"/>
                <a:gd name="T1" fmla="*/ 1330325 h 1682"/>
                <a:gd name="T2" fmla="*/ 7158038 w 4509"/>
                <a:gd name="T3" fmla="*/ 2670175 h 1682"/>
                <a:gd name="T4" fmla="*/ 2306638 w 4509"/>
                <a:gd name="T5" fmla="*/ 2670175 h 1682"/>
                <a:gd name="T6" fmla="*/ 0 w 4509"/>
                <a:gd name="T7" fmla="*/ 0 h 1682"/>
                <a:gd name="T8" fmla="*/ 2306638 w 4509"/>
                <a:gd name="T9" fmla="*/ 1330325 h 1682"/>
                <a:gd name="T10" fmla="*/ 7158038 w 4509"/>
                <a:gd name="T11" fmla="*/ 1330325 h 16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09" h="1682">
                  <a:moveTo>
                    <a:pt x="4509" y="838"/>
                  </a:moveTo>
                  <a:lnTo>
                    <a:pt x="4509" y="1682"/>
                  </a:lnTo>
                  <a:lnTo>
                    <a:pt x="1453" y="1682"/>
                  </a:lnTo>
                  <a:lnTo>
                    <a:pt x="0" y="0"/>
                  </a:lnTo>
                  <a:lnTo>
                    <a:pt x="1453" y="838"/>
                  </a:lnTo>
                  <a:lnTo>
                    <a:pt x="4509" y="838"/>
                  </a:lnTo>
                  <a:close/>
                </a:path>
              </a:pathLst>
            </a:custGeom>
            <a:grpFill/>
            <a:ln w="9525" cap="flat" cmpd="sng">
              <a:solidFill>
                <a:srgbClr val="048C89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srgbClr val="000000">
                  <a:alpha val="26999"/>
                </a:srgbClr>
              </a:outerShdw>
            </a:effectLst>
          </p:spPr>
          <p:txBody>
            <a:bodyPr lIns="82124" tIns="41061" rIns="82124" bIns="41061" anchor="ctr"/>
            <a:lstStyle/>
            <a:p>
              <a:endParaRPr lang="en-US"/>
            </a:p>
          </p:txBody>
        </p:sp>
        <p:sp>
          <p:nvSpPr>
            <p:cNvPr id="4111" name="Freeform 14"/>
            <p:cNvSpPr>
              <a:spLocks/>
            </p:cNvSpPr>
            <p:nvPr/>
          </p:nvSpPr>
          <p:spPr bwMode="auto">
            <a:xfrm>
              <a:off x="4033838" y="5065712"/>
              <a:ext cx="4881563" cy="1339850"/>
            </a:xfrm>
            <a:custGeom>
              <a:avLst/>
              <a:gdLst>
                <a:gd name="T0" fmla="*/ 0 w 3075"/>
                <a:gd name="T1" fmla="*/ 1304925 h 844"/>
                <a:gd name="T2" fmla="*/ 30163 w 3075"/>
                <a:gd name="T3" fmla="*/ 1339850 h 844"/>
                <a:gd name="T4" fmla="*/ 4881563 w 3075"/>
                <a:gd name="T5" fmla="*/ 1339850 h 844"/>
                <a:gd name="T6" fmla="*/ 4881563 w 3075"/>
                <a:gd name="T7" fmla="*/ 0 h 844"/>
                <a:gd name="T8" fmla="*/ 1304925 w 3075"/>
                <a:gd name="T9" fmla="*/ 0 h 844"/>
                <a:gd name="T10" fmla="*/ 0 w 3075"/>
                <a:gd name="T11" fmla="*/ 1304925 h 8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75" h="844">
                  <a:moveTo>
                    <a:pt x="0" y="822"/>
                  </a:moveTo>
                  <a:lnTo>
                    <a:pt x="19" y="844"/>
                  </a:lnTo>
                  <a:lnTo>
                    <a:pt x="3075" y="844"/>
                  </a:lnTo>
                  <a:lnTo>
                    <a:pt x="3075" y="0"/>
                  </a:lnTo>
                  <a:lnTo>
                    <a:pt x="822" y="0"/>
                  </a:lnTo>
                  <a:lnTo>
                    <a:pt x="0" y="8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Oval 24"/>
          <p:cNvSpPr>
            <a:spLocks noChangeArrowheads="1"/>
          </p:cNvSpPr>
          <p:nvPr/>
        </p:nvSpPr>
        <p:spPr bwMode="auto">
          <a:xfrm>
            <a:off x="200820" y="1837049"/>
            <a:ext cx="2361579" cy="2333625"/>
          </a:xfrm>
          <a:prstGeom prst="ellipse">
            <a:avLst/>
          </a:prstGeom>
          <a:solidFill>
            <a:schemeClr val="tx1"/>
          </a:solidFill>
          <a:ln w="9525">
            <a:solidFill>
              <a:srgbClr val="606060"/>
            </a:solidFill>
            <a:round/>
            <a:headEnd/>
            <a:tailEnd/>
          </a:ln>
          <a:effectLst>
            <a:outerShdw blurRad="50800" dist="26940" dir="5400000" algn="ctr" rotWithShape="0">
              <a:schemeClr val="tx2">
                <a:alpha val="26999"/>
              </a:schemeClr>
            </a:outerShdw>
          </a:effectLst>
        </p:spPr>
        <p:txBody>
          <a:bodyPr lIns="82124" tIns="41061" rIns="82124" bIns="41061" anchor="ctr"/>
          <a:lstStyle/>
          <a:p>
            <a:pPr algn="ctr" defTabSz="814388">
              <a:lnSpc>
                <a:spcPct val="90000"/>
              </a:lnSpc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-78671" y="2529833"/>
            <a:ext cx="2938463" cy="830997"/>
          </a:xfrm>
          <a:prstGeom prst="rect">
            <a:avLst/>
          </a:prstGeom>
          <a:noFill/>
          <a:ln>
            <a:noFill/>
          </a:ln>
          <a:effectLst>
            <a:outerShdw blurRad="38100" dist="26940" dir="5400000" algn="t" rotWithShape="0">
              <a:srgbClr val="000000">
                <a:alpha val="26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defPPr>
              <a:defRPr lang="en-US"/>
            </a:defPPr>
            <a:lvl1pPr lvl="0" algn="ctr" defTabSz="814388" eaLnBrk="0" fontAlgn="base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US" sz="5400" b="1" dirty="0">
                <a:solidFill>
                  <a:srgbClr val="FF8600"/>
                </a:solidFill>
                <a:ea typeface="+mn-ea"/>
                <a:cs typeface="+mn-cs"/>
              </a:rPr>
              <a:t>WHY?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325813" y="1354962"/>
            <a:ext cx="5599112" cy="296235"/>
          </a:xfrm>
          <a:prstGeom prst="rect">
            <a:avLst/>
          </a:prstGeom>
          <a:noFill/>
          <a:ln>
            <a:noFill/>
          </a:ln>
          <a:effectLst>
            <a:outerShdw blurRad="38100" dist="26940" dir="5400000" algn="t" rotWithShape="0">
              <a:srgbClr val="000000">
                <a:alpha val="26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defPPr>
              <a:defRPr lang="en-US"/>
            </a:defPPr>
            <a:lvl1pPr lvl="0" algn="ctr" defTabSz="814388" eaLnBrk="0" fontAlgn="base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 marL="114300" lv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" sz="2800" dirty="0"/>
              <a:t>Growth without purpose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325813" y="2072318"/>
            <a:ext cx="5599112" cy="861774"/>
          </a:xfrm>
          <a:prstGeom prst="rect">
            <a:avLst/>
          </a:prstGeom>
          <a:noFill/>
          <a:ln>
            <a:noFill/>
          </a:ln>
          <a:effectLst>
            <a:outerShdw blurRad="38100" dist="26940" dir="5400000" algn="t" rotWithShape="0">
              <a:srgbClr val="000000">
                <a:alpha val="26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defPPr>
              <a:defRPr lang="en-US"/>
            </a:defPPr>
            <a:lvl1pPr lvl="0" algn="ctr" defTabSz="814388" eaLnBrk="0" fontAlgn="base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 marL="11430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" sz="2800" dirty="0"/>
              <a:t>Know when to walk away...</a:t>
            </a:r>
            <a:br>
              <a:rPr lang="en" sz="2800" dirty="0"/>
            </a:br>
            <a:r>
              <a:rPr lang="en" sz="2800" dirty="0"/>
              <a:t>Know when to run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821921" y="3073037"/>
            <a:ext cx="5046939" cy="861774"/>
          </a:xfrm>
          <a:prstGeom prst="rect">
            <a:avLst/>
          </a:prstGeom>
          <a:noFill/>
          <a:ln>
            <a:noFill/>
          </a:ln>
          <a:effectLst>
            <a:outerShdw blurRad="38100" dist="26940" dir="5400000" algn="t" rotWithShape="0">
              <a:srgbClr val="000000">
                <a:alpha val="26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lvl="0" algn="ctr" defTabSz="814388" eaLnBrk="0" fontAlgn="base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" sz="2800" dirty="0"/>
              <a:t>Client </a:t>
            </a:r>
            <a:r>
              <a:rPr lang="en-US" sz="2800" dirty="0"/>
              <a:t>a</a:t>
            </a:r>
            <a:r>
              <a:rPr lang="en" sz="2800" dirty="0"/>
              <a:t>cquisition </a:t>
            </a:r>
            <a:r>
              <a:rPr lang="en-US" sz="2800" dirty="0"/>
              <a:t>c</a:t>
            </a:r>
            <a:r>
              <a:rPr lang="en" sz="2800" dirty="0"/>
              <a:t>ost does not make sense</a:t>
            </a:r>
            <a:endParaRPr lang="en-US" sz="2800" dirty="0">
              <a:ea typeface="+mn-ea"/>
              <a:cs typeface="+mn-cs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325813" y="4355933"/>
            <a:ext cx="5599112" cy="296235"/>
          </a:xfrm>
          <a:prstGeom prst="rect">
            <a:avLst/>
          </a:prstGeom>
          <a:noFill/>
          <a:ln>
            <a:noFill/>
          </a:ln>
          <a:effectLst>
            <a:outerShdw blurRad="38100" dist="26940" dir="5400000" algn="t" rotWithShape="0">
              <a:srgbClr val="000000">
                <a:alpha val="26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defPPr>
              <a:defRPr lang="en-US"/>
            </a:defPPr>
            <a:lvl1pPr lvl="0" algn="ctr" defTabSz="814388" eaLnBrk="0" fontAlgn="base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 marL="114300" lv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2800" dirty="0"/>
              <a:t>Know your GOALS!</a:t>
            </a:r>
          </a:p>
        </p:txBody>
      </p:sp>
      <p:sp>
        <p:nvSpPr>
          <p:cNvPr id="22" name="Oval 21"/>
          <p:cNvSpPr/>
          <p:nvPr/>
        </p:nvSpPr>
        <p:spPr>
          <a:xfrm>
            <a:off x="311700" y="297551"/>
            <a:ext cx="1000231" cy="949746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02753" y="289955"/>
            <a:ext cx="809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tx1"/>
                </a:solidFill>
                <a:latin typeface="Krungthep"/>
                <a:cs typeface="Krungthep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2086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 CLOSING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311700" y="1489661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>
              <a:lnSpc>
                <a:spcPct val="130000"/>
              </a:lnSpc>
              <a:buNone/>
            </a:pPr>
            <a:r>
              <a:rPr lang="en" sz="2400" dirty="0">
                <a:solidFill>
                  <a:srgbClr val="FF8600"/>
                </a:solidFill>
              </a:rPr>
              <a:t>EVERY PITFALL</a:t>
            </a:r>
            <a:r>
              <a:rPr lang="en" sz="2400" dirty="0"/>
              <a:t>, IF PROPERLY MANAGED, CAN </a:t>
            </a:r>
            <a:r>
              <a:rPr lang="en" sz="2400" dirty="0">
                <a:solidFill>
                  <a:srgbClr val="FF8600"/>
                </a:solidFill>
              </a:rPr>
              <a:t>CREATE</a:t>
            </a:r>
            <a:r>
              <a:rPr lang="en" sz="2400" dirty="0"/>
              <a:t> </a:t>
            </a:r>
            <a:r>
              <a:rPr lang="en" sz="2400" dirty="0">
                <a:solidFill>
                  <a:srgbClr val="FF8600"/>
                </a:solidFill>
              </a:rPr>
              <a:t>AN OPPORTUNITY </a:t>
            </a:r>
            <a:r>
              <a:rPr lang="en" sz="2400" dirty="0"/>
              <a:t>TO PAY LESS OR ADD VALUE.</a:t>
            </a:r>
            <a:endParaRPr lang="en-US" sz="2400" dirty="0"/>
          </a:p>
          <a:p>
            <a:pPr marL="114300" lvl="0" indent="0">
              <a:lnSpc>
                <a:spcPct val="130000"/>
              </a:lnSpc>
              <a:buNone/>
            </a:pPr>
            <a:endParaRPr sz="2400" dirty="0"/>
          </a:p>
          <a:p>
            <a:pPr marL="114300" lvl="0" indent="0">
              <a:lnSpc>
                <a:spcPct val="130000"/>
              </a:lnSpc>
              <a:buNone/>
            </a:pPr>
            <a:r>
              <a:rPr lang="en-US" sz="2400" dirty="0"/>
              <a:t>IT’S A CHALLENGING WAY TO GROW A BUSINESS, BUT IT IS </a:t>
            </a:r>
            <a:r>
              <a:rPr lang="en-US" sz="2400" dirty="0">
                <a:solidFill>
                  <a:srgbClr val="FF8600"/>
                </a:solidFill>
              </a:rPr>
              <a:t>GOOD TO BE READY </a:t>
            </a:r>
            <a:r>
              <a:rPr lang="en-US" sz="2400" dirty="0"/>
              <a:t>WHEN THE OPPORTUNITY PRESENTS ITSELF.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593849" y="429456"/>
            <a:ext cx="7956300" cy="865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Arial"/>
              <a:buNone/>
            </a:pPr>
            <a:r>
              <a:rPr lang="en-US" sz="3600" dirty="0">
                <a:solidFill>
                  <a:srgbClr val="FF8600"/>
                </a:solidFill>
                <a:ea typeface="Proxima Nova"/>
                <a:cs typeface="Proxima Nova"/>
                <a:sym typeface="Proxima Nova"/>
              </a:rPr>
              <a:t>CASE STUDY</a:t>
            </a:r>
            <a:r>
              <a:rPr lang="en-US" sz="3600" i="0" u="none" strike="noStrike" cap="none" dirty="0">
                <a:solidFill>
                  <a:srgbClr val="FF8600"/>
                </a:solidFill>
                <a:ea typeface="Proxima Nova"/>
                <a:cs typeface="Proxima Nova"/>
                <a:sym typeface="Proxima Nova"/>
              </a:rPr>
              <a:t> – </a:t>
            </a:r>
            <a:r>
              <a:rPr lang="en-US" sz="3600" dirty="0">
                <a:solidFill>
                  <a:srgbClr val="FF8600"/>
                </a:solidFill>
                <a:ea typeface="Proxima Nova"/>
                <a:cs typeface="Proxima Nova"/>
                <a:sym typeface="Proxima Nova"/>
              </a:rPr>
              <a:t>425</a:t>
            </a:r>
            <a:r>
              <a:rPr lang="en-US" sz="3600" i="0" u="none" strike="noStrike" cap="none" dirty="0">
                <a:solidFill>
                  <a:srgbClr val="FF8600"/>
                </a:solidFill>
                <a:ea typeface="Proxima Nova"/>
                <a:cs typeface="Proxima Nova"/>
                <a:sym typeface="Proxima Nova"/>
              </a:rPr>
              <a:t> </a:t>
            </a:r>
            <a:r>
              <a:rPr lang="en-US" sz="3600" dirty="0">
                <a:solidFill>
                  <a:srgbClr val="FF8600"/>
                </a:solidFill>
                <a:ea typeface="Proxima Nova"/>
                <a:cs typeface="Proxima Nova"/>
                <a:sym typeface="Proxima Nova"/>
              </a:rPr>
              <a:t>UNIT PORTFOLIO</a:t>
            </a:r>
          </a:p>
        </p:txBody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737425" y="1796173"/>
            <a:ext cx="8100900" cy="217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lang="en-US" sz="2000" b="1" i="0" u="none" strike="noStrike" cap="none" dirty="0">
                <a:solidFill>
                  <a:srgbClr val="FF8600"/>
                </a:solidFill>
                <a:latin typeface="Basic"/>
                <a:ea typeface="Basic"/>
                <a:cs typeface="Basic"/>
                <a:sym typeface="Basic"/>
              </a:rPr>
              <a:t>PURCHASE PRICE: 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Basic"/>
                <a:ea typeface="Basic"/>
                <a:cs typeface="Basic"/>
                <a:sym typeface="Basic"/>
              </a:rPr>
              <a:t>$</a:t>
            </a:r>
            <a:r>
              <a:rPr lang="en-US" dirty="0">
                <a:solidFill>
                  <a:schemeClr val="lt1"/>
                </a:solidFill>
                <a:latin typeface="Basic"/>
                <a:ea typeface="Basic"/>
                <a:cs typeface="Basic"/>
                <a:sym typeface="Basic"/>
              </a:rPr>
              <a:t>450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Basic"/>
                <a:ea typeface="Basic"/>
                <a:cs typeface="Basic"/>
                <a:sym typeface="Basic"/>
              </a:rPr>
              <a:t>,000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lang="en-US" b="1" dirty="0">
                <a:solidFill>
                  <a:schemeClr val="tx2"/>
                </a:solidFill>
                <a:latin typeface="Basic"/>
                <a:ea typeface="Basic"/>
                <a:cs typeface="Basic"/>
                <a:sym typeface="Basic"/>
              </a:rPr>
              <a:t>PORTFOLIO:  </a:t>
            </a:r>
            <a:r>
              <a:rPr lang="en-US" dirty="0">
                <a:latin typeface="Basic"/>
                <a:ea typeface="Basic"/>
                <a:cs typeface="Basic"/>
                <a:sym typeface="Basic"/>
              </a:rPr>
              <a:t>425 Units @ $1058/unit</a:t>
            </a:r>
            <a:endParaRPr lang="en-US" sz="2000" b="1" i="0" u="none" strike="noStrike" cap="none" dirty="0">
              <a:solidFill>
                <a:schemeClr val="tx2"/>
              </a:solidFill>
              <a:latin typeface="Basic"/>
              <a:ea typeface="Basic"/>
              <a:cs typeface="Basic"/>
              <a:sym typeface="Basic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lang="en-US" sz="2000" b="1" i="0" u="none" strike="noStrike" cap="none" dirty="0">
                <a:solidFill>
                  <a:srgbClr val="FF8600"/>
                </a:solidFill>
                <a:latin typeface="Basic"/>
                <a:ea typeface="Basic"/>
                <a:cs typeface="Basic"/>
                <a:sym typeface="Basic"/>
              </a:rPr>
              <a:t>DOWN PAYMENT: 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Basic"/>
                <a:ea typeface="Basic"/>
                <a:cs typeface="Basic"/>
                <a:sym typeface="Basic"/>
              </a:rPr>
              <a:t>All Cash Upon Closing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lang="en-US" sz="2000" b="1" i="0" u="none" strike="noStrike" cap="none" dirty="0">
                <a:solidFill>
                  <a:srgbClr val="FF8600"/>
                </a:solidFill>
                <a:latin typeface="Basic"/>
                <a:ea typeface="Basic"/>
                <a:cs typeface="Basic"/>
                <a:sym typeface="Basic"/>
              </a:rPr>
              <a:t>FINANCING: </a:t>
            </a:r>
            <a:r>
              <a:rPr lang="en-US" dirty="0">
                <a:solidFill>
                  <a:schemeClr val="lt1"/>
                </a:solidFill>
                <a:latin typeface="Basic"/>
                <a:ea typeface="Basic"/>
                <a:cs typeface="Basic"/>
                <a:sym typeface="Basic"/>
              </a:rPr>
              <a:t>Self 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lang="en-US" sz="2000" b="1" i="0" u="none" strike="noStrike" cap="none" dirty="0">
                <a:solidFill>
                  <a:srgbClr val="FF8600"/>
                </a:solidFill>
                <a:latin typeface="Basic"/>
                <a:ea typeface="Basic"/>
                <a:cs typeface="Basic"/>
                <a:sym typeface="Basic"/>
              </a:rPr>
              <a:t>START UP EXPENSES: 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Basic"/>
                <a:ea typeface="Basic"/>
                <a:cs typeface="Basic"/>
                <a:sym typeface="Basic"/>
              </a:rPr>
              <a:t>~$3,000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lang="en-US" b="1" dirty="0">
                <a:solidFill>
                  <a:schemeClr val="tx2"/>
                </a:solidFill>
                <a:latin typeface="Basic"/>
                <a:ea typeface="Basic"/>
                <a:cs typeface="Basic"/>
                <a:sym typeface="Basic"/>
              </a:rPr>
              <a:t>NONCOMPETE</a:t>
            </a:r>
            <a:r>
              <a:rPr lang="en-US" dirty="0">
                <a:solidFill>
                  <a:schemeClr val="tx2"/>
                </a:solidFill>
                <a:latin typeface="Basic"/>
                <a:ea typeface="Basic"/>
                <a:cs typeface="Basic"/>
                <a:sym typeface="Basic"/>
              </a:rPr>
              <a:t>:  </a:t>
            </a:r>
            <a:r>
              <a:rPr lang="en-US" dirty="0">
                <a:latin typeface="Basic"/>
                <a:ea typeface="Basic"/>
                <a:cs typeface="Basic"/>
                <a:sym typeface="Basic"/>
              </a:rPr>
              <a:t>5 years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lang="en-US" sz="2000" b="1" i="0" u="none" strike="noStrike" cap="none" dirty="0">
                <a:solidFill>
                  <a:schemeClr val="tx2"/>
                </a:solidFill>
                <a:latin typeface="Basic"/>
                <a:ea typeface="Basic"/>
                <a:cs typeface="Basic"/>
                <a:sym typeface="Basic"/>
              </a:rPr>
              <a:t>CLAWBACK CLAUSE:  </a:t>
            </a:r>
            <a:r>
              <a:rPr lang="en-US" sz="2000" b="0" i="0" u="none" strike="noStrike" cap="none" dirty="0">
                <a:latin typeface="Basic"/>
                <a:ea typeface="Basic"/>
                <a:cs typeface="Basic"/>
                <a:sym typeface="Basic"/>
              </a:rPr>
              <a:t>NONE 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Basic"/>
                <a:ea typeface="Basic"/>
                <a:cs typeface="Basic"/>
                <a:sym typeface="Basic"/>
              </a:rPr>
              <a:t> 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lang="en-US" b="1" dirty="0">
                <a:solidFill>
                  <a:schemeClr val="tx2"/>
                </a:solidFill>
                <a:latin typeface="Basic"/>
                <a:ea typeface="Basic"/>
                <a:cs typeface="Basic"/>
                <a:sym typeface="Basic"/>
              </a:rPr>
              <a:t>ASSET PURCHASE:  </a:t>
            </a:r>
            <a:r>
              <a:rPr lang="en-US" dirty="0">
                <a:latin typeface="Basic"/>
                <a:ea typeface="Basic"/>
                <a:cs typeface="Basic"/>
                <a:sym typeface="Basic"/>
              </a:rPr>
              <a:t>Brand Rights, Office Assets, Contracts</a:t>
            </a:r>
            <a:endParaRPr lang="en-US" sz="2000" b="0" i="0" u="none" strike="noStrike" cap="none" dirty="0">
              <a:solidFill>
                <a:schemeClr val="tx2"/>
              </a:solidFill>
              <a:latin typeface="Basic"/>
              <a:ea typeface="Basic"/>
              <a:cs typeface="Basic"/>
              <a:sym typeface="Basic"/>
            </a:endParaRPr>
          </a:p>
          <a:p>
            <a:pPr marL="45720" marR="0" lvl="0" indent="-7619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endParaRPr sz="2000" b="0" i="0" u="none" strike="noStrike" cap="none" dirty="0">
              <a:solidFill>
                <a:schemeClr val="lt1"/>
              </a:solidFill>
              <a:latin typeface="Basic"/>
              <a:ea typeface="Basic"/>
              <a:cs typeface="Basic"/>
              <a:sym typeface="Basic"/>
            </a:endParaRPr>
          </a:p>
          <a:p>
            <a:pPr marL="45720" marR="0" lvl="0" indent="-7619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endParaRPr sz="2000" b="0" i="0" u="none" strike="noStrike" cap="none" dirty="0">
              <a:solidFill>
                <a:schemeClr val="lt1"/>
              </a:solidFill>
              <a:latin typeface="Basic"/>
              <a:ea typeface="Basic"/>
              <a:cs typeface="Basic"/>
              <a:sym typeface="Basic"/>
            </a:endParaRPr>
          </a:p>
          <a:p>
            <a:pPr marL="45720" marR="0" lvl="0" indent="-7619" algn="l" rtl="0">
              <a:spcBef>
                <a:spcPts val="620"/>
              </a:spcBef>
              <a:buClr>
                <a:schemeClr val="lt2"/>
              </a:buClr>
              <a:buSzPct val="25000"/>
              <a:buFont typeface="Noto Sans Symbols"/>
              <a:buNone/>
            </a:pPr>
            <a:endParaRPr sz="3100" b="0" i="1" u="none" strike="noStrike" cap="none" dirty="0">
              <a:solidFill>
                <a:schemeClr val="lt1"/>
              </a:solidFill>
              <a:latin typeface="Basic"/>
              <a:ea typeface="Basic"/>
              <a:cs typeface="Basic"/>
              <a:sym typeface="Basic"/>
            </a:endParaRPr>
          </a:p>
        </p:txBody>
      </p:sp>
      <p:sp>
        <p:nvSpPr>
          <p:cNvPr id="273" name="Shape 273"/>
          <p:cNvSpPr txBox="1"/>
          <p:nvPr/>
        </p:nvSpPr>
        <p:spPr>
          <a:xfrm>
            <a:off x="562231" y="4544091"/>
            <a:ext cx="7911600" cy="92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000" dirty="0">
              <a:solidFill>
                <a:schemeClr val="lt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274" name="Shape 274"/>
          <p:cNvSpPr/>
          <p:nvPr/>
        </p:nvSpPr>
        <p:spPr>
          <a:xfrm>
            <a:off x="565850" y="130727"/>
            <a:ext cx="8049000" cy="1164229"/>
          </a:xfrm>
          <a:prstGeom prst="rect">
            <a:avLst/>
          </a:prstGeom>
          <a:noFill/>
          <a:ln w="19050" cap="flat" cmpd="sng">
            <a:solidFill>
              <a:srgbClr val="FF8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031" y="3862073"/>
            <a:ext cx="618006" cy="50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3570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629853" y="723900"/>
            <a:ext cx="4132200" cy="560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Arial"/>
              <a:buNone/>
            </a:pPr>
            <a:r>
              <a:rPr lang="en-US" sz="4800" i="0" u="none" strike="noStrike" cap="none" dirty="0">
                <a:solidFill>
                  <a:srgbClr val="FF8600"/>
                </a:solidFill>
                <a:ea typeface="Proxima Nova"/>
                <a:cs typeface="Proxima Nova"/>
                <a:sym typeface="Proxima Nova"/>
              </a:rPr>
              <a:t>FINANCIALS</a:t>
            </a:r>
          </a:p>
        </p:txBody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64500" y="1446225"/>
            <a:ext cx="4599900" cy="335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Basic"/>
                <a:ea typeface="Basic"/>
                <a:cs typeface="Basic"/>
                <a:sym typeface="Basic"/>
              </a:rPr>
              <a:t>Net Purchase Price - $</a:t>
            </a:r>
            <a:r>
              <a:rPr lang="en-US" sz="2400" dirty="0">
                <a:solidFill>
                  <a:schemeClr val="lt1"/>
                </a:solidFill>
                <a:latin typeface="Basic"/>
                <a:ea typeface="Basic"/>
                <a:cs typeface="Basic"/>
                <a:sym typeface="Basic"/>
              </a:rPr>
              <a:t>450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Basic"/>
                <a:ea typeface="Basic"/>
                <a:cs typeface="Basic"/>
                <a:sym typeface="Basic"/>
              </a:rPr>
              <a:t>,000</a:t>
            </a:r>
          </a:p>
          <a:p>
            <a:pPr marL="228600" marR="0" lvl="0" indent="-1905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83333"/>
              <a:buFont typeface="Noto Sans Symbols"/>
              <a:buNone/>
            </a:pPr>
            <a:endParaRPr sz="2400" b="0" i="0" u="none" strike="noStrike" cap="none" dirty="0">
              <a:solidFill>
                <a:schemeClr val="lt1"/>
              </a:solidFill>
              <a:latin typeface="Basic"/>
              <a:ea typeface="Basic"/>
              <a:cs typeface="Basic"/>
              <a:sym typeface="Basic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Basic"/>
                <a:ea typeface="Basic"/>
                <a:cs typeface="Basic"/>
                <a:sym typeface="Basic"/>
              </a:rPr>
              <a:t>Net income with self-financing - $</a:t>
            </a:r>
            <a:r>
              <a:rPr lang="en-US" sz="2400" dirty="0">
                <a:solidFill>
                  <a:schemeClr val="lt1"/>
                </a:solidFill>
                <a:latin typeface="Basic"/>
                <a:ea typeface="Basic"/>
                <a:cs typeface="Basic"/>
                <a:sym typeface="Basic"/>
              </a:rPr>
              <a:t>6,462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Basic"/>
                <a:ea typeface="Basic"/>
                <a:cs typeface="Basic"/>
                <a:sym typeface="Basic"/>
              </a:rPr>
              <a:t>/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Basic"/>
                <a:ea typeface="Basic"/>
                <a:cs typeface="Basic"/>
                <a:sym typeface="Basic"/>
              </a:rPr>
              <a:t>mo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Basic"/>
                <a:ea typeface="Basic"/>
                <a:cs typeface="Basic"/>
                <a:sym typeface="Basic"/>
              </a:rPr>
              <a:t> or $</a:t>
            </a:r>
            <a:r>
              <a:rPr lang="en-US" sz="2400" dirty="0">
                <a:solidFill>
                  <a:schemeClr val="lt1"/>
                </a:solidFill>
                <a:latin typeface="Basic"/>
                <a:ea typeface="Basic"/>
                <a:cs typeface="Basic"/>
                <a:sym typeface="Basic"/>
              </a:rPr>
              <a:t>77,544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Basic"/>
                <a:ea typeface="Basic"/>
                <a:cs typeface="Basic"/>
                <a:sym typeface="Basic"/>
              </a:rPr>
              <a:t>/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Basic"/>
                <a:ea typeface="Basic"/>
                <a:cs typeface="Basic"/>
                <a:sym typeface="Basic"/>
              </a:rPr>
              <a:t>yr</a:t>
            </a:r>
            <a:endParaRPr lang="en-US" sz="2400" b="0" i="0" u="none" strike="noStrike" cap="none" dirty="0">
              <a:solidFill>
                <a:schemeClr val="lt1"/>
              </a:solidFill>
              <a:latin typeface="Basic"/>
              <a:ea typeface="Basic"/>
              <a:cs typeface="Basic"/>
              <a:sym typeface="Basic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endParaRPr sz="2400" b="0" i="0" u="none" strike="noStrike" cap="none" dirty="0">
              <a:solidFill>
                <a:schemeClr val="lt1"/>
              </a:solidFill>
              <a:latin typeface="Basic"/>
              <a:ea typeface="Basic"/>
              <a:cs typeface="Basic"/>
              <a:sym typeface="Basic"/>
            </a:endParaRPr>
          </a:p>
          <a:p>
            <a:pPr marL="0" marR="0" lvl="0" indent="0" algn="l" rtl="0">
              <a:spcBef>
                <a:spcPts val="400"/>
              </a:spcBef>
              <a:buClr>
                <a:schemeClr val="lt2"/>
              </a:buClr>
              <a:buSzPct val="25000"/>
              <a:buFont typeface="Noto Sans Symbols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Basic"/>
                <a:ea typeface="Basic"/>
                <a:cs typeface="Basic"/>
                <a:sym typeface="Basic"/>
              </a:rPr>
              <a:t>Net income with no financing - $</a:t>
            </a:r>
            <a:r>
              <a:rPr lang="en-US" sz="2400" dirty="0">
                <a:solidFill>
                  <a:schemeClr val="lt1"/>
                </a:solidFill>
                <a:latin typeface="Basic"/>
                <a:ea typeface="Basic"/>
                <a:cs typeface="Basic"/>
                <a:sym typeface="Basic"/>
              </a:rPr>
              <a:t>14,800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Basic"/>
                <a:ea typeface="Basic"/>
                <a:cs typeface="Basic"/>
                <a:sym typeface="Basic"/>
              </a:rPr>
              <a:t>/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Basic"/>
                <a:ea typeface="Basic"/>
                <a:cs typeface="Basic"/>
                <a:sym typeface="Basic"/>
              </a:rPr>
              <a:t>mo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Basic"/>
                <a:ea typeface="Basic"/>
                <a:cs typeface="Basic"/>
                <a:sym typeface="Basic"/>
              </a:rPr>
              <a:t> or $</a:t>
            </a:r>
            <a:r>
              <a:rPr lang="en-US" sz="2400" dirty="0">
                <a:solidFill>
                  <a:schemeClr val="lt1"/>
                </a:solidFill>
                <a:latin typeface="Basic"/>
                <a:ea typeface="Basic"/>
                <a:cs typeface="Basic"/>
                <a:sym typeface="Basic"/>
              </a:rPr>
              <a:t>177,600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Basic"/>
                <a:ea typeface="Basic"/>
                <a:cs typeface="Basic"/>
                <a:sym typeface="Basic"/>
              </a:rPr>
              <a:t>/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Basic"/>
                <a:ea typeface="Basic"/>
                <a:cs typeface="Basic"/>
                <a:sym typeface="Basic"/>
              </a:rPr>
              <a:t>yr</a:t>
            </a:r>
            <a:endParaRPr lang="en-US" sz="2400" b="0" i="0" u="none" strike="noStrike" cap="none" dirty="0">
              <a:solidFill>
                <a:schemeClr val="lt1"/>
              </a:solidFill>
              <a:latin typeface="Basic"/>
              <a:ea typeface="Basic"/>
              <a:cs typeface="Basic"/>
              <a:sym typeface="Basic"/>
            </a:endParaRPr>
          </a:p>
        </p:txBody>
      </p:sp>
      <p:sp>
        <p:nvSpPr>
          <p:cNvPr id="289" name="Shape 289"/>
          <p:cNvSpPr/>
          <p:nvPr/>
        </p:nvSpPr>
        <p:spPr>
          <a:xfrm>
            <a:off x="5619295" y="636273"/>
            <a:ext cx="2629831" cy="408600"/>
          </a:xfrm>
          <a:prstGeom prst="rect">
            <a:avLst/>
          </a:prstGeom>
          <a:solidFill>
            <a:srgbClr val="3D85C6"/>
          </a:solidFill>
          <a:ln>
            <a:noFill/>
          </a:ln>
          <a:effectLst>
            <a:outerShdw blurRad="47625" dist="38100" dir="5400000" sy="98000" rotWithShape="0">
              <a:srgbClr val="000000">
                <a:alpha val="4784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dirty="0">
                <a:solidFill>
                  <a:schemeClr val="lt1"/>
                </a:solidFill>
                <a:latin typeface="Basic"/>
                <a:ea typeface="Basic"/>
                <a:cs typeface="Basic"/>
                <a:sym typeface="Basic"/>
              </a:rPr>
              <a:t>MONTHLY FINANCES</a:t>
            </a:r>
          </a:p>
        </p:txBody>
      </p:sp>
      <p:sp>
        <p:nvSpPr>
          <p:cNvPr id="290" name="Shape 290"/>
          <p:cNvSpPr txBox="1">
            <a:spLocks noGrp="1"/>
          </p:cNvSpPr>
          <p:nvPr>
            <p:ph type="body" idx="2"/>
          </p:nvPr>
        </p:nvSpPr>
        <p:spPr>
          <a:xfrm>
            <a:off x="5619296" y="1046571"/>
            <a:ext cx="2629831" cy="389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endParaRPr sz="600" b="1" u="sng" dirty="0">
              <a:solidFill>
                <a:schemeClr val="dk1"/>
              </a:solidFill>
              <a:latin typeface="Basic"/>
              <a:ea typeface="Basic"/>
              <a:cs typeface="Basic"/>
              <a:sym typeface="Bas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lang="en-US" b="1" i="0" u="sng" strike="noStrike" cap="none" dirty="0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rPr>
              <a:t>Income</a:t>
            </a:r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lang="en-US" b="0" i="0" u="none" strike="noStrike" cap="none" dirty="0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rPr>
              <a:t>$</a:t>
            </a:r>
            <a:r>
              <a:rPr lang="en-US" dirty="0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rPr>
              <a:t>34</a:t>
            </a:r>
            <a:r>
              <a:rPr lang="en-US" b="0" i="0" u="none" strike="noStrike" cap="none" dirty="0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rPr>
              <a:t>,000 Management Fees</a:t>
            </a:r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lang="en-US" b="0" i="0" u="none" strike="noStrike" cap="none" dirty="0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rPr>
              <a:t>$3,500 Leasing Fees</a:t>
            </a:r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endParaRPr b="0" i="0" u="none" strike="noStrike" cap="none" dirty="0">
              <a:solidFill>
                <a:schemeClr val="dk1"/>
              </a:solidFill>
              <a:latin typeface="Basic"/>
              <a:ea typeface="Basic"/>
              <a:cs typeface="Basic"/>
              <a:sym typeface="Basic"/>
            </a:endParaRPr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lang="en-US" b="1" i="0" u="sng" strike="noStrike" cap="none" dirty="0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rPr>
              <a:t>Expenses</a:t>
            </a:r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lang="en-US" b="0" i="0" u="none" strike="noStrike" cap="none" dirty="0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rPr>
              <a:t>$</a:t>
            </a:r>
            <a:r>
              <a:rPr lang="en-US" dirty="0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rPr>
              <a:t>210</a:t>
            </a:r>
            <a:r>
              <a:rPr lang="en-US" b="0" i="0" u="none" strike="noStrike" cap="none" dirty="0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rPr>
              <a:t>0 Office Rent</a:t>
            </a:r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lang="en-US" b="0" i="0" u="none" strike="noStrike" cap="none" dirty="0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rPr>
              <a:t>$</a:t>
            </a:r>
            <a:r>
              <a:rPr lang="en-US" dirty="0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rPr>
              <a:t>14,000</a:t>
            </a:r>
            <a:r>
              <a:rPr lang="en-US" b="0" i="0" u="none" strike="noStrike" cap="none" dirty="0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rPr>
              <a:t> Staff</a:t>
            </a:r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lang="en-US" b="0" i="0" u="none" strike="noStrike" cap="none" dirty="0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rPr>
              <a:t>$</a:t>
            </a:r>
            <a:r>
              <a:rPr lang="en-US" dirty="0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rPr>
              <a:t>8,338</a:t>
            </a:r>
            <a:r>
              <a:rPr lang="en-US" b="0" i="0" u="none" strike="noStrike" cap="none" dirty="0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rPr>
              <a:t> Loan Payment</a:t>
            </a:r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lang="en-US" b="0" i="0" u="none" strike="noStrike" cap="none" dirty="0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rPr>
              <a:t>$</a:t>
            </a:r>
            <a:r>
              <a:rPr lang="en-US" dirty="0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rPr>
              <a:t>2500</a:t>
            </a:r>
            <a:r>
              <a:rPr lang="en-US" b="0" i="0" u="none" strike="noStrike" cap="none" dirty="0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rPr>
              <a:t> Office Admin Costs</a:t>
            </a:r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lang="en-US" b="0" i="0" u="none" strike="noStrike" cap="none" dirty="0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rPr>
              <a:t>$1400 Accounting</a:t>
            </a:r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lang="en-US" b="0" i="0" u="none" strike="noStrike" cap="none" dirty="0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rPr>
              <a:t>$1200 Health insurance</a:t>
            </a:r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lang="en-US" dirty="0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rPr>
              <a:t>$1500 Advertising</a:t>
            </a:r>
            <a:endParaRPr lang="en-US" b="0" i="0" u="none" strike="noStrike" cap="none" dirty="0">
              <a:solidFill>
                <a:schemeClr val="dk1"/>
              </a:solidFill>
              <a:latin typeface="Basic"/>
              <a:ea typeface="Basic"/>
              <a:cs typeface="Basic"/>
              <a:sym typeface="Basic"/>
            </a:endParaRPr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endParaRPr b="0" i="0" u="none" strike="noStrike" cap="none" dirty="0">
              <a:solidFill>
                <a:schemeClr val="dk1"/>
              </a:solidFill>
              <a:latin typeface="Basic"/>
              <a:ea typeface="Basic"/>
              <a:cs typeface="Basic"/>
              <a:sym typeface="Basic"/>
            </a:endParaRPr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lang="en-US" b="1" i="0" u="sng" strike="noStrike" cap="none" dirty="0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rPr>
              <a:t>Net Income</a:t>
            </a:r>
          </a:p>
          <a:p>
            <a:pPr marL="0" marR="0" lvl="0" indent="0" algn="l" rtl="0">
              <a:spcBef>
                <a:spcPts val="280"/>
              </a:spcBef>
              <a:buClr>
                <a:schemeClr val="lt2"/>
              </a:buClr>
              <a:buSzPct val="25000"/>
              <a:buFont typeface="Noto Sans Symbols"/>
              <a:buNone/>
            </a:pPr>
            <a:r>
              <a:rPr lang="en-US" b="0" i="0" u="none" strike="noStrike" cap="none" dirty="0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rPr>
              <a:t>$</a:t>
            </a:r>
            <a:r>
              <a:rPr lang="en-US" dirty="0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rPr>
              <a:t>6,462</a:t>
            </a:r>
            <a:endParaRPr lang="en-US" b="0" i="0" u="none" strike="noStrike" cap="none" dirty="0">
              <a:solidFill>
                <a:schemeClr val="dk1"/>
              </a:solidFill>
              <a:latin typeface="Basic"/>
              <a:ea typeface="Basic"/>
              <a:cs typeface="Basic"/>
              <a:sym typeface="Basic"/>
            </a:endParaRPr>
          </a:p>
        </p:txBody>
      </p:sp>
    </p:spTree>
    <p:extLst>
      <p:ext uri="{BB962C8B-B14F-4D97-AF65-F5344CB8AC3E}">
        <p14:creationId xmlns:p14="http://schemas.microsoft.com/office/powerpoint/2010/main" val="20965729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/>
              <a:t> </a:t>
            </a:r>
            <a:endParaRPr sz="9600" dirty="0"/>
          </a:p>
          <a:p>
            <a:pPr marL="0" lvl="0" indent="0" algn="ctr">
              <a:spcBef>
                <a:spcPts val="1600"/>
              </a:spcBef>
              <a:spcAft>
                <a:spcPts val="1600"/>
              </a:spcAft>
              <a:buNone/>
            </a:pPr>
            <a:endParaRPr sz="7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4950" y="5320512"/>
            <a:ext cx="8731250" cy="158354"/>
          </a:xfrm>
        </p:spPr>
        <p:txBody>
          <a:bodyPr>
            <a:normAutofit fontScale="47500" lnSpcReduction="20000"/>
          </a:bodyPr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JHO-0153-2DA-7N</a:t>
            </a:r>
          </a:p>
        </p:txBody>
      </p:sp>
      <p:grpSp>
        <p:nvGrpSpPr>
          <p:cNvPr id="4100" name="Group 33"/>
          <p:cNvGrpSpPr>
            <a:grpSpLocks/>
          </p:cNvGrpSpPr>
          <p:nvPr/>
        </p:nvGrpSpPr>
        <p:grpSpPr bwMode="auto">
          <a:xfrm>
            <a:off x="1847850" y="3495285"/>
            <a:ext cx="2647950" cy="1401365"/>
            <a:chOff x="1841501" y="4014788"/>
            <a:chExt cx="2647950" cy="1868487"/>
          </a:xfrm>
          <a:solidFill>
            <a:schemeClr val="tx2">
              <a:lumMod val="75000"/>
            </a:schemeClr>
          </a:solidFill>
        </p:grpSpPr>
        <p:sp>
          <p:nvSpPr>
            <p:cNvPr id="11275" name="Freeform 11"/>
            <p:cNvSpPr>
              <a:spLocks/>
            </p:cNvSpPr>
            <p:nvPr/>
          </p:nvSpPr>
          <p:spPr bwMode="auto">
            <a:xfrm>
              <a:off x="1841501" y="4014788"/>
              <a:ext cx="2647950" cy="1868487"/>
            </a:xfrm>
            <a:custGeom>
              <a:avLst/>
              <a:gdLst>
                <a:gd name="T0" fmla="*/ 1077 w 1668"/>
                <a:gd name="T1" fmla="*/ 1177 h 1177"/>
                <a:gd name="T2" fmla="*/ 1422 w 1668"/>
                <a:gd name="T3" fmla="*/ 834 h 1177"/>
                <a:gd name="T4" fmla="*/ 1668 w 1668"/>
                <a:gd name="T5" fmla="*/ 834 h 1177"/>
                <a:gd name="T6" fmla="*/ 1668 w 1668"/>
                <a:gd name="T7" fmla="*/ 345 h 1177"/>
                <a:gd name="T8" fmla="*/ 1422 w 1668"/>
                <a:gd name="T9" fmla="*/ 345 h 1177"/>
                <a:gd name="T10" fmla="*/ 1422 w 1668"/>
                <a:gd name="T11" fmla="*/ 345 h 1177"/>
                <a:gd name="T12" fmla="*/ 1077 w 1668"/>
                <a:gd name="T13" fmla="*/ 0 h 1177"/>
                <a:gd name="T14" fmla="*/ 591 w 1668"/>
                <a:gd name="T15" fmla="*/ 0 h 1177"/>
                <a:gd name="T16" fmla="*/ 591 w 1668"/>
                <a:gd name="T17" fmla="*/ 0 h 1177"/>
                <a:gd name="T18" fmla="*/ 591 w 1668"/>
                <a:gd name="T19" fmla="*/ 0 h 1177"/>
                <a:gd name="T20" fmla="*/ 246 w 1668"/>
                <a:gd name="T21" fmla="*/ 345 h 1177"/>
                <a:gd name="T22" fmla="*/ 0 w 1668"/>
                <a:gd name="T23" fmla="*/ 345 h 1177"/>
                <a:gd name="T24" fmla="*/ 0 w 1668"/>
                <a:gd name="T25" fmla="*/ 834 h 1177"/>
                <a:gd name="T26" fmla="*/ 246 w 1668"/>
                <a:gd name="T27" fmla="*/ 834 h 1177"/>
                <a:gd name="T28" fmla="*/ 246 w 1668"/>
                <a:gd name="T29" fmla="*/ 834 h 1177"/>
                <a:gd name="T30" fmla="*/ 591 w 1668"/>
                <a:gd name="T31" fmla="*/ 1177 h 1177"/>
                <a:gd name="T32" fmla="*/ 1077 w 1668"/>
                <a:gd name="T33" fmla="*/ 1177 h 1177"/>
                <a:gd name="T34" fmla="*/ 1077 w 1668"/>
                <a:gd name="T35" fmla="*/ 1177 h 1177"/>
                <a:gd name="T36" fmla="*/ 1077 w 1668"/>
                <a:gd name="T37" fmla="*/ 1177 h 117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668" h="1177">
                  <a:moveTo>
                    <a:pt x="1077" y="1177"/>
                  </a:moveTo>
                  <a:lnTo>
                    <a:pt x="1422" y="834"/>
                  </a:lnTo>
                  <a:lnTo>
                    <a:pt x="1668" y="834"/>
                  </a:lnTo>
                  <a:lnTo>
                    <a:pt x="1668" y="345"/>
                  </a:lnTo>
                  <a:lnTo>
                    <a:pt x="1422" y="345"/>
                  </a:lnTo>
                  <a:lnTo>
                    <a:pt x="1077" y="0"/>
                  </a:lnTo>
                  <a:lnTo>
                    <a:pt x="591" y="0"/>
                  </a:lnTo>
                  <a:lnTo>
                    <a:pt x="246" y="345"/>
                  </a:lnTo>
                  <a:lnTo>
                    <a:pt x="0" y="345"/>
                  </a:lnTo>
                  <a:lnTo>
                    <a:pt x="0" y="834"/>
                  </a:lnTo>
                  <a:lnTo>
                    <a:pt x="246" y="834"/>
                  </a:lnTo>
                  <a:lnTo>
                    <a:pt x="591" y="1177"/>
                  </a:lnTo>
                  <a:lnTo>
                    <a:pt x="1077" y="1177"/>
                  </a:lnTo>
                  <a:close/>
                </a:path>
              </a:pathLst>
            </a:custGeom>
            <a:grpFill/>
            <a:ln w="9525" cap="flat" cmpd="sng">
              <a:solidFill>
                <a:srgbClr val="06CEC9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srgbClr val="000000">
                  <a:alpha val="26999"/>
                </a:srgbClr>
              </a:outerShdw>
            </a:effectLst>
          </p:spPr>
          <p:txBody>
            <a:bodyPr lIns="82124" tIns="41061" rIns="82124" bIns="41061" anchor="ctr"/>
            <a:lstStyle/>
            <a:p>
              <a:endParaRPr lang="en-US"/>
            </a:p>
          </p:txBody>
        </p:sp>
        <p:sp>
          <p:nvSpPr>
            <p:cNvPr id="4127" name="Freeform 13"/>
            <p:cNvSpPr>
              <a:spLocks/>
            </p:cNvSpPr>
            <p:nvPr/>
          </p:nvSpPr>
          <p:spPr bwMode="auto">
            <a:xfrm>
              <a:off x="2501901" y="4289425"/>
              <a:ext cx="1987550" cy="1593850"/>
            </a:xfrm>
            <a:custGeom>
              <a:avLst/>
              <a:gdLst>
                <a:gd name="T0" fmla="*/ 175 w 1252"/>
                <a:gd name="T1" fmla="*/ 1004 h 1004"/>
                <a:gd name="T2" fmla="*/ 661 w 1252"/>
                <a:gd name="T3" fmla="*/ 1004 h 1004"/>
                <a:gd name="T4" fmla="*/ 661 w 1252"/>
                <a:gd name="T5" fmla="*/ 1004 h 1004"/>
                <a:gd name="T6" fmla="*/ 1006 w 1252"/>
                <a:gd name="T7" fmla="*/ 661 h 1004"/>
                <a:gd name="T8" fmla="*/ 1252 w 1252"/>
                <a:gd name="T9" fmla="*/ 661 h 1004"/>
                <a:gd name="T10" fmla="*/ 1252 w 1252"/>
                <a:gd name="T11" fmla="*/ 172 h 1004"/>
                <a:gd name="T12" fmla="*/ 1006 w 1252"/>
                <a:gd name="T13" fmla="*/ 172 h 1004"/>
                <a:gd name="T14" fmla="*/ 831 w 1252"/>
                <a:gd name="T15" fmla="*/ 0 h 1004"/>
                <a:gd name="T16" fmla="*/ 0 w 1252"/>
                <a:gd name="T17" fmla="*/ 831 h 1004"/>
                <a:gd name="T18" fmla="*/ 175 w 1252"/>
                <a:gd name="T19" fmla="*/ 1004 h 10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52" h="1004">
                  <a:moveTo>
                    <a:pt x="175" y="1004"/>
                  </a:moveTo>
                  <a:lnTo>
                    <a:pt x="661" y="1004"/>
                  </a:lnTo>
                  <a:lnTo>
                    <a:pt x="1006" y="661"/>
                  </a:lnTo>
                  <a:lnTo>
                    <a:pt x="1252" y="661"/>
                  </a:lnTo>
                  <a:lnTo>
                    <a:pt x="1252" y="172"/>
                  </a:lnTo>
                  <a:lnTo>
                    <a:pt x="1006" y="172"/>
                  </a:lnTo>
                  <a:lnTo>
                    <a:pt x="831" y="0"/>
                  </a:lnTo>
                  <a:lnTo>
                    <a:pt x="0" y="831"/>
                  </a:lnTo>
                  <a:lnTo>
                    <a:pt x="175" y="10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01" name="Group 30"/>
          <p:cNvGrpSpPr>
            <a:grpSpLocks/>
          </p:cNvGrpSpPr>
          <p:nvPr/>
        </p:nvGrpSpPr>
        <p:grpSpPr bwMode="auto">
          <a:xfrm>
            <a:off x="4649788" y="3495285"/>
            <a:ext cx="2647950" cy="1401365"/>
            <a:chOff x="4643438" y="4014788"/>
            <a:chExt cx="2647950" cy="1868487"/>
          </a:xfrm>
          <a:solidFill>
            <a:schemeClr val="accent1"/>
          </a:solidFill>
        </p:grpSpPr>
        <p:sp>
          <p:nvSpPr>
            <p:cNvPr id="11270" name="Freeform 6"/>
            <p:cNvSpPr>
              <a:spLocks/>
            </p:cNvSpPr>
            <p:nvPr/>
          </p:nvSpPr>
          <p:spPr bwMode="auto">
            <a:xfrm>
              <a:off x="4643438" y="4014788"/>
              <a:ext cx="2647950" cy="1868487"/>
            </a:xfrm>
            <a:custGeom>
              <a:avLst/>
              <a:gdLst>
                <a:gd name="T0" fmla="*/ 1077 w 1668"/>
                <a:gd name="T1" fmla="*/ 1177 h 1177"/>
                <a:gd name="T2" fmla="*/ 1422 w 1668"/>
                <a:gd name="T3" fmla="*/ 834 h 1177"/>
                <a:gd name="T4" fmla="*/ 1668 w 1668"/>
                <a:gd name="T5" fmla="*/ 834 h 1177"/>
                <a:gd name="T6" fmla="*/ 1668 w 1668"/>
                <a:gd name="T7" fmla="*/ 345 h 1177"/>
                <a:gd name="T8" fmla="*/ 1422 w 1668"/>
                <a:gd name="T9" fmla="*/ 345 h 1177"/>
                <a:gd name="T10" fmla="*/ 1422 w 1668"/>
                <a:gd name="T11" fmla="*/ 345 h 1177"/>
                <a:gd name="T12" fmla="*/ 1077 w 1668"/>
                <a:gd name="T13" fmla="*/ 0 h 1177"/>
                <a:gd name="T14" fmla="*/ 590 w 1668"/>
                <a:gd name="T15" fmla="*/ 0 h 1177"/>
                <a:gd name="T16" fmla="*/ 590 w 1668"/>
                <a:gd name="T17" fmla="*/ 0 h 1177"/>
                <a:gd name="T18" fmla="*/ 590 w 1668"/>
                <a:gd name="T19" fmla="*/ 0 h 1177"/>
                <a:gd name="T20" fmla="*/ 246 w 1668"/>
                <a:gd name="T21" fmla="*/ 345 h 1177"/>
                <a:gd name="T22" fmla="*/ 0 w 1668"/>
                <a:gd name="T23" fmla="*/ 345 h 1177"/>
                <a:gd name="T24" fmla="*/ 0 w 1668"/>
                <a:gd name="T25" fmla="*/ 834 h 1177"/>
                <a:gd name="T26" fmla="*/ 246 w 1668"/>
                <a:gd name="T27" fmla="*/ 834 h 1177"/>
                <a:gd name="T28" fmla="*/ 246 w 1668"/>
                <a:gd name="T29" fmla="*/ 834 h 1177"/>
                <a:gd name="T30" fmla="*/ 590 w 1668"/>
                <a:gd name="T31" fmla="*/ 1177 h 1177"/>
                <a:gd name="T32" fmla="*/ 1077 w 1668"/>
                <a:gd name="T33" fmla="*/ 1177 h 1177"/>
                <a:gd name="T34" fmla="*/ 1077 w 1668"/>
                <a:gd name="T35" fmla="*/ 1177 h 1177"/>
                <a:gd name="T36" fmla="*/ 1077 w 1668"/>
                <a:gd name="T37" fmla="*/ 1177 h 117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668" h="1177">
                  <a:moveTo>
                    <a:pt x="1077" y="1177"/>
                  </a:moveTo>
                  <a:lnTo>
                    <a:pt x="1422" y="834"/>
                  </a:lnTo>
                  <a:lnTo>
                    <a:pt x="1668" y="834"/>
                  </a:lnTo>
                  <a:lnTo>
                    <a:pt x="1668" y="345"/>
                  </a:lnTo>
                  <a:lnTo>
                    <a:pt x="1422" y="345"/>
                  </a:lnTo>
                  <a:lnTo>
                    <a:pt x="1077" y="0"/>
                  </a:lnTo>
                  <a:lnTo>
                    <a:pt x="590" y="0"/>
                  </a:lnTo>
                  <a:lnTo>
                    <a:pt x="246" y="345"/>
                  </a:lnTo>
                  <a:lnTo>
                    <a:pt x="0" y="345"/>
                  </a:lnTo>
                  <a:lnTo>
                    <a:pt x="0" y="834"/>
                  </a:lnTo>
                  <a:lnTo>
                    <a:pt x="246" y="834"/>
                  </a:lnTo>
                  <a:lnTo>
                    <a:pt x="590" y="1177"/>
                  </a:lnTo>
                  <a:lnTo>
                    <a:pt x="1077" y="1177"/>
                  </a:lnTo>
                  <a:close/>
                </a:path>
              </a:pathLst>
            </a:custGeom>
            <a:grpFill/>
            <a:ln w="9525" cap="flat" cmpd="sng">
              <a:solidFill>
                <a:srgbClr val="0195F9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srgbClr val="000000">
                  <a:alpha val="26999"/>
                </a:srgbClr>
              </a:outerShdw>
            </a:effectLst>
          </p:spPr>
          <p:txBody>
            <a:bodyPr lIns="82124" tIns="41061" rIns="82124" bIns="41061" anchor="ctr"/>
            <a:lstStyle/>
            <a:p>
              <a:endParaRPr lang="en-US"/>
            </a:p>
          </p:txBody>
        </p:sp>
        <p:sp>
          <p:nvSpPr>
            <p:cNvPr id="4125" name="Freeform 14"/>
            <p:cNvSpPr>
              <a:spLocks/>
            </p:cNvSpPr>
            <p:nvPr/>
          </p:nvSpPr>
          <p:spPr bwMode="auto">
            <a:xfrm>
              <a:off x="5307013" y="4289425"/>
              <a:ext cx="1984375" cy="1593850"/>
            </a:xfrm>
            <a:custGeom>
              <a:avLst/>
              <a:gdLst>
                <a:gd name="T0" fmla="*/ 172 w 1250"/>
                <a:gd name="T1" fmla="*/ 1004 h 1004"/>
                <a:gd name="T2" fmla="*/ 659 w 1250"/>
                <a:gd name="T3" fmla="*/ 1004 h 1004"/>
                <a:gd name="T4" fmla="*/ 659 w 1250"/>
                <a:gd name="T5" fmla="*/ 1004 h 1004"/>
                <a:gd name="T6" fmla="*/ 1004 w 1250"/>
                <a:gd name="T7" fmla="*/ 661 h 1004"/>
                <a:gd name="T8" fmla="*/ 1250 w 1250"/>
                <a:gd name="T9" fmla="*/ 661 h 1004"/>
                <a:gd name="T10" fmla="*/ 1250 w 1250"/>
                <a:gd name="T11" fmla="*/ 172 h 1004"/>
                <a:gd name="T12" fmla="*/ 1004 w 1250"/>
                <a:gd name="T13" fmla="*/ 172 h 1004"/>
                <a:gd name="T14" fmla="*/ 832 w 1250"/>
                <a:gd name="T15" fmla="*/ 0 h 1004"/>
                <a:gd name="T16" fmla="*/ 0 w 1250"/>
                <a:gd name="T17" fmla="*/ 831 h 1004"/>
                <a:gd name="T18" fmla="*/ 172 w 1250"/>
                <a:gd name="T19" fmla="*/ 1004 h 10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50" h="1004">
                  <a:moveTo>
                    <a:pt x="172" y="1004"/>
                  </a:moveTo>
                  <a:lnTo>
                    <a:pt x="659" y="1004"/>
                  </a:lnTo>
                  <a:lnTo>
                    <a:pt x="1004" y="661"/>
                  </a:lnTo>
                  <a:lnTo>
                    <a:pt x="1250" y="661"/>
                  </a:lnTo>
                  <a:lnTo>
                    <a:pt x="1250" y="172"/>
                  </a:lnTo>
                  <a:lnTo>
                    <a:pt x="1004" y="172"/>
                  </a:lnTo>
                  <a:lnTo>
                    <a:pt x="832" y="0"/>
                  </a:lnTo>
                  <a:lnTo>
                    <a:pt x="0" y="831"/>
                  </a:lnTo>
                  <a:lnTo>
                    <a:pt x="172" y="10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02" name="Group 38"/>
          <p:cNvGrpSpPr>
            <a:grpSpLocks/>
          </p:cNvGrpSpPr>
          <p:nvPr/>
        </p:nvGrpSpPr>
        <p:grpSpPr bwMode="auto">
          <a:xfrm>
            <a:off x="1843088" y="1209285"/>
            <a:ext cx="2647950" cy="1400175"/>
            <a:chOff x="1841501" y="966788"/>
            <a:chExt cx="2647950" cy="1866900"/>
          </a:xfrm>
          <a:solidFill>
            <a:schemeClr val="tx2"/>
          </a:solidFill>
        </p:grpSpPr>
        <p:sp>
          <p:nvSpPr>
            <p:cNvPr id="11276" name="Freeform 12"/>
            <p:cNvSpPr>
              <a:spLocks/>
            </p:cNvSpPr>
            <p:nvPr/>
          </p:nvSpPr>
          <p:spPr bwMode="auto">
            <a:xfrm>
              <a:off x="1841501" y="966788"/>
              <a:ext cx="2647950" cy="1866900"/>
            </a:xfrm>
            <a:custGeom>
              <a:avLst/>
              <a:gdLst>
                <a:gd name="T0" fmla="*/ 1077 w 1668"/>
                <a:gd name="T1" fmla="*/ 1176 h 1176"/>
                <a:gd name="T2" fmla="*/ 1422 w 1668"/>
                <a:gd name="T3" fmla="*/ 831 h 1176"/>
                <a:gd name="T4" fmla="*/ 1668 w 1668"/>
                <a:gd name="T5" fmla="*/ 831 h 1176"/>
                <a:gd name="T6" fmla="*/ 1668 w 1668"/>
                <a:gd name="T7" fmla="*/ 345 h 1176"/>
                <a:gd name="T8" fmla="*/ 1422 w 1668"/>
                <a:gd name="T9" fmla="*/ 345 h 1176"/>
                <a:gd name="T10" fmla="*/ 1422 w 1668"/>
                <a:gd name="T11" fmla="*/ 345 h 1176"/>
                <a:gd name="T12" fmla="*/ 1077 w 1668"/>
                <a:gd name="T13" fmla="*/ 0 h 1176"/>
                <a:gd name="T14" fmla="*/ 591 w 1668"/>
                <a:gd name="T15" fmla="*/ 0 h 1176"/>
                <a:gd name="T16" fmla="*/ 591 w 1668"/>
                <a:gd name="T17" fmla="*/ 0 h 1176"/>
                <a:gd name="T18" fmla="*/ 591 w 1668"/>
                <a:gd name="T19" fmla="*/ 0 h 1176"/>
                <a:gd name="T20" fmla="*/ 246 w 1668"/>
                <a:gd name="T21" fmla="*/ 345 h 1176"/>
                <a:gd name="T22" fmla="*/ 0 w 1668"/>
                <a:gd name="T23" fmla="*/ 345 h 1176"/>
                <a:gd name="T24" fmla="*/ 0 w 1668"/>
                <a:gd name="T25" fmla="*/ 831 h 1176"/>
                <a:gd name="T26" fmla="*/ 246 w 1668"/>
                <a:gd name="T27" fmla="*/ 831 h 1176"/>
                <a:gd name="T28" fmla="*/ 246 w 1668"/>
                <a:gd name="T29" fmla="*/ 831 h 1176"/>
                <a:gd name="T30" fmla="*/ 591 w 1668"/>
                <a:gd name="T31" fmla="*/ 1176 h 1176"/>
                <a:gd name="T32" fmla="*/ 1077 w 1668"/>
                <a:gd name="T33" fmla="*/ 1176 h 1176"/>
                <a:gd name="T34" fmla="*/ 1077 w 1668"/>
                <a:gd name="T35" fmla="*/ 1176 h 1176"/>
                <a:gd name="T36" fmla="*/ 1077 w 1668"/>
                <a:gd name="T37" fmla="*/ 1176 h 11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668" h="1176">
                  <a:moveTo>
                    <a:pt x="1077" y="1176"/>
                  </a:moveTo>
                  <a:lnTo>
                    <a:pt x="1422" y="831"/>
                  </a:lnTo>
                  <a:lnTo>
                    <a:pt x="1668" y="831"/>
                  </a:lnTo>
                  <a:lnTo>
                    <a:pt x="1668" y="345"/>
                  </a:lnTo>
                  <a:lnTo>
                    <a:pt x="1422" y="345"/>
                  </a:lnTo>
                  <a:lnTo>
                    <a:pt x="1077" y="0"/>
                  </a:lnTo>
                  <a:lnTo>
                    <a:pt x="591" y="0"/>
                  </a:lnTo>
                  <a:lnTo>
                    <a:pt x="246" y="345"/>
                  </a:lnTo>
                  <a:lnTo>
                    <a:pt x="0" y="345"/>
                  </a:lnTo>
                  <a:lnTo>
                    <a:pt x="0" y="831"/>
                  </a:lnTo>
                  <a:lnTo>
                    <a:pt x="246" y="831"/>
                  </a:lnTo>
                  <a:lnTo>
                    <a:pt x="591" y="1176"/>
                  </a:lnTo>
                  <a:lnTo>
                    <a:pt x="1077" y="1176"/>
                  </a:lnTo>
                  <a:close/>
                </a:path>
              </a:pathLst>
            </a:custGeom>
            <a:grpFill/>
            <a:ln w="9525" cap="flat" cmpd="sng">
              <a:solidFill>
                <a:srgbClr val="0195F9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srgbClr val="000000">
                  <a:alpha val="26999"/>
                </a:srgbClr>
              </a:outerShdw>
            </a:effectLst>
          </p:spPr>
          <p:txBody>
            <a:bodyPr lIns="82124" tIns="41061" rIns="82124" bIns="41061" anchor="ctr"/>
            <a:lstStyle/>
            <a:p>
              <a:endParaRPr lang="en-US"/>
            </a:p>
          </p:txBody>
        </p:sp>
        <p:sp>
          <p:nvSpPr>
            <p:cNvPr id="4123" name="Freeform 15"/>
            <p:cNvSpPr>
              <a:spLocks/>
            </p:cNvSpPr>
            <p:nvPr/>
          </p:nvSpPr>
          <p:spPr bwMode="auto">
            <a:xfrm>
              <a:off x="2501901" y="1239838"/>
              <a:ext cx="1987550" cy="1593850"/>
            </a:xfrm>
            <a:custGeom>
              <a:avLst/>
              <a:gdLst>
                <a:gd name="T0" fmla="*/ 175 w 1252"/>
                <a:gd name="T1" fmla="*/ 1004 h 1004"/>
                <a:gd name="T2" fmla="*/ 661 w 1252"/>
                <a:gd name="T3" fmla="*/ 1004 h 1004"/>
                <a:gd name="T4" fmla="*/ 661 w 1252"/>
                <a:gd name="T5" fmla="*/ 1004 h 1004"/>
                <a:gd name="T6" fmla="*/ 1006 w 1252"/>
                <a:gd name="T7" fmla="*/ 659 h 1004"/>
                <a:gd name="T8" fmla="*/ 1252 w 1252"/>
                <a:gd name="T9" fmla="*/ 659 h 1004"/>
                <a:gd name="T10" fmla="*/ 1252 w 1252"/>
                <a:gd name="T11" fmla="*/ 173 h 1004"/>
                <a:gd name="T12" fmla="*/ 1006 w 1252"/>
                <a:gd name="T13" fmla="*/ 173 h 1004"/>
                <a:gd name="T14" fmla="*/ 831 w 1252"/>
                <a:gd name="T15" fmla="*/ 0 h 1004"/>
                <a:gd name="T16" fmla="*/ 0 w 1252"/>
                <a:gd name="T17" fmla="*/ 832 h 1004"/>
                <a:gd name="T18" fmla="*/ 175 w 1252"/>
                <a:gd name="T19" fmla="*/ 1004 h 10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52" h="1004">
                  <a:moveTo>
                    <a:pt x="175" y="1004"/>
                  </a:moveTo>
                  <a:lnTo>
                    <a:pt x="661" y="1004"/>
                  </a:lnTo>
                  <a:lnTo>
                    <a:pt x="1006" y="659"/>
                  </a:lnTo>
                  <a:lnTo>
                    <a:pt x="1252" y="659"/>
                  </a:lnTo>
                  <a:lnTo>
                    <a:pt x="1252" y="173"/>
                  </a:lnTo>
                  <a:lnTo>
                    <a:pt x="1006" y="173"/>
                  </a:lnTo>
                  <a:lnTo>
                    <a:pt x="831" y="0"/>
                  </a:lnTo>
                  <a:lnTo>
                    <a:pt x="0" y="832"/>
                  </a:lnTo>
                  <a:lnTo>
                    <a:pt x="175" y="10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03" name="Group 37"/>
          <p:cNvGrpSpPr>
            <a:grpSpLocks/>
          </p:cNvGrpSpPr>
          <p:nvPr/>
        </p:nvGrpSpPr>
        <p:grpSpPr bwMode="auto">
          <a:xfrm>
            <a:off x="4652963" y="1209285"/>
            <a:ext cx="2647950" cy="1400175"/>
            <a:chOff x="4643438" y="966788"/>
            <a:chExt cx="2647950" cy="1866900"/>
          </a:xfrm>
          <a:solidFill>
            <a:srgbClr val="B5BBC3"/>
          </a:solidFill>
        </p:grpSpPr>
        <p:sp>
          <p:nvSpPr>
            <p:cNvPr id="11271" name="Freeform 7"/>
            <p:cNvSpPr>
              <a:spLocks/>
            </p:cNvSpPr>
            <p:nvPr/>
          </p:nvSpPr>
          <p:spPr bwMode="auto">
            <a:xfrm>
              <a:off x="4643438" y="966788"/>
              <a:ext cx="2647950" cy="1866900"/>
            </a:xfrm>
            <a:custGeom>
              <a:avLst/>
              <a:gdLst>
                <a:gd name="T0" fmla="*/ 1077 w 1668"/>
                <a:gd name="T1" fmla="*/ 1176 h 1176"/>
                <a:gd name="T2" fmla="*/ 1422 w 1668"/>
                <a:gd name="T3" fmla="*/ 831 h 1176"/>
                <a:gd name="T4" fmla="*/ 1668 w 1668"/>
                <a:gd name="T5" fmla="*/ 831 h 1176"/>
                <a:gd name="T6" fmla="*/ 1668 w 1668"/>
                <a:gd name="T7" fmla="*/ 345 h 1176"/>
                <a:gd name="T8" fmla="*/ 1422 w 1668"/>
                <a:gd name="T9" fmla="*/ 345 h 1176"/>
                <a:gd name="T10" fmla="*/ 1422 w 1668"/>
                <a:gd name="T11" fmla="*/ 345 h 1176"/>
                <a:gd name="T12" fmla="*/ 1077 w 1668"/>
                <a:gd name="T13" fmla="*/ 0 h 1176"/>
                <a:gd name="T14" fmla="*/ 590 w 1668"/>
                <a:gd name="T15" fmla="*/ 0 h 1176"/>
                <a:gd name="T16" fmla="*/ 590 w 1668"/>
                <a:gd name="T17" fmla="*/ 0 h 1176"/>
                <a:gd name="T18" fmla="*/ 590 w 1668"/>
                <a:gd name="T19" fmla="*/ 0 h 1176"/>
                <a:gd name="T20" fmla="*/ 246 w 1668"/>
                <a:gd name="T21" fmla="*/ 345 h 1176"/>
                <a:gd name="T22" fmla="*/ 0 w 1668"/>
                <a:gd name="T23" fmla="*/ 345 h 1176"/>
                <a:gd name="T24" fmla="*/ 0 w 1668"/>
                <a:gd name="T25" fmla="*/ 831 h 1176"/>
                <a:gd name="T26" fmla="*/ 246 w 1668"/>
                <a:gd name="T27" fmla="*/ 831 h 1176"/>
                <a:gd name="T28" fmla="*/ 246 w 1668"/>
                <a:gd name="T29" fmla="*/ 831 h 1176"/>
                <a:gd name="T30" fmla="*/ 590 w 1668"/>
                <a:gd name="T31" fmla="*/ 1176 h 1176"/>
                <a:gd name="T32" fmla="*/ 1077 w 1668"/>
                <a:gd name="T33" fmla="*/ 1176 h 1176"/>
                <a:gd name="T34" fmla="*/ 1077 w 1668"/>
                <a:gd name="T35" fmla="*/ 1176 h 1176"/>
                <a:gd name="T36" fmla="*/ 1077 w 1668"/>
                <a:gd name="T37" fmla="*/ 1176 h 11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668" h="1176">
                  <a:moveTo>
                    <a:pt x="1077" y="1176"/>
                  </a:moveTo>
                  <a:lnTo>
                    <a:pt x="1422" y="831"/>
                  </a:lnTo>
                  <a:lnTo>
                    <a:pt x="1668" y="831"/>
                  </a:lnTo>
                  <a:lnTo>
                    <a:pt x="1668" y="345"/>
                  </a:lnTo>
                  <a:lnTo>
                    <a:pt x="1422" y="345"/>
                  </a:lnTo>
                  <a:lnTo>
                    <a:pt x="1077" y="0"/>
                  </a:lnTo>
                  <a:lnTo>
                    <a:pt x="590" y="0"/>
                  </a:lnTo>
                  <a:lnTo>
                    <a:pt x="246" y="345"/>
                  </a:lnTo>
                  <a:lnTo>
                    <a:pt x="0" y="345"/>
                  </a:lnTo>
                  <a:lnTo>
                    <a:pt x="0" y="831"/>
                  </a:lnTo>
                  <a:lnTo>
                    <a:pt x="246" y="831"/>
                  </a:lnTo>
                  <a:lnTo>
                    <a:pt x="590" y="1176"/>
                  </a:lnTo>
                  <a:lnTo>
                    <a:pt x="1077" y="1176"/>
                  </a:lnTo>
                  <a:close/>
                </a:path>
              </a:pathLst>
            </a:custGeom>
            <a:grpFill/>
            <a:ln w="9525" cap="flat" cmpd="sng">
              <a:solidFill>
                <a:srgbClr val="01568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srgbClr val="000000">
                  <a:alpha val="26999"/>
                </a:srgbClr>
              </a:outerShdw>
            </a:effectLst>
          </p:spPr>
          <p:txBody>
            <a:bodyPr lIns="82124" tIns="41061" rIns="82124" bIns="41061" anchor="ctr"/>
            <a:lstStyle/>
            <a:p>
              <a:endParaRPr lang="en-US"/>
            </a:p>
          </p:txBody>
        </p:sp>
        <p:sp>
          <p:nvSpPr>
            <p:cNvPr id="4121" name="Freeform 16"/>
            <p:cNvSpPr>
              <a:spLocks/>
            </p:cNvSpPr>
            <p:nvPr/>
          </p:nvSpPr>
          <p:spPr bwMode="auto">
            <a:xfrm>
              <a:off x="5307013" y="1239838"/>
              <a:ext cx="1984375" cy="1593850"/>
            </a:xfrm>
            <a:custGeom>
              <a:avLst/>
              <a:gdLst>
                <a:gd name="T0" fmla="*/ 172 w 1250"/>
                <a:gd name="T1" fmla="*/ 1004 h 1004"/>
                <a:gd name="T2" fmla="*/ 659 w 1250"/>
                <a:gd name="T3" fmla="*/ 1004 h 1004"/>
                <a:gd name="T4" fmla="*/ 659 w 1250"/>
                <a:gd name="T5" fmla="*/ 1004 h 1004"/>
                <a:gd name="T6" fmla="*/ 1004 w 1250"/>
                <a:gd name="T7" fmla="*/ 659 h 1004"/>
                <a:gd name="T8" fmla="*/ 1250 w 1250"/>
                <a:gd name="T9" fmla="*/ 659 h 1004"/>
                <a:gd name="T10" fmla="*/ 1250 w 1250"/>
                <a:gd name="T11" fmla="*/ 173 h 1004"/>
                <a:gd name="T12" fmla="*/ 1004 w 1250"/>
                <a:gd name="T13" fmla="*/ 173 h 1004"/>
                <a:gd name="T14" fmla="*/ 832 w 1250"/>
                <a:gd name="T15" fmla="*/ 0 h 1004"/>
                <a:gd name="T16" fmla="*/ 0 w 1250"/>
                <a:gd name="T17" fmla="*/ 832 h 1004"/>
                <a:gd name="T18" fmla="*/ 172 w 1250"/>
                <a:gd name="T19" fmla="*/ 1004 h 10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50" h="1004">
                  <a:moveTo>
                    <a:pt x="172" y="1004"/>
                  </a:moveTo>
                  <a:lnTo>
                    <a:pt x="659" y="1004"/>
                  </a:lnTo>
                  <a:lnTo>
                    <a:pt x="1004" y="659"/>
                  </a:lnTo>
                  <a:lnTo>
                    <a:pt x="1250" y="659"/>
                  </a:lnTo>
                  <a:lnTo>
                    <a:pt x="1250" y="173"/>
                  </a:lnTo>
                  <a:lnTo>
                    <a:pt x="1004" y="173"/>
                  </a:lnTo>
                  <a:lnTo>
                    <a:pt x="832" y="0"/>
                  </a:lnTo>
                  <a:lnTo>
                    <a:pt x="0" y="832"/>
                  </a:lnTo>
                  <a:lnTo>
                    <a:pt x="172" y="10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04" name="Group 35"/>
          <p:cNvGrpSpPr>
            <a:grpSpLocks/>
          </p:cNvGrpSpPr>
          <p:nvPr/>
        </p:nvGrpSpPr>
        <p:grpSpPr bwMode="auto">
          <a:xfrm>
            <a:off x="3240088" y="2353475"/>
            <a:ext cx="2652712" cy="1400175"/>
            <a:chOff x="3240088" y="2492375"/>
            <a:chExt cx="2652713" cy="1866900"/>
          </a:xfrm>
          <a:solidFill>
            <a:schemeClr val="tx2"/>
          </a:solidFill>
        </p:grpSpPr>
        <p:sp>
          <p:nvSpPr>
            <p:cNvPr id="11273" name="Freeform 9"/>
            <p:cNvSpPr>
              <a:spLocks/>
            </p:cNvSpPr>
            <p:nvPr/>
          </p:nvSpPr>
          <p:spPr bwMode="auto">
            <a:xfrm>
              <a:off x="3240088" y="2492375"/>
              <a:ext cx="2652713" cy="1866900"/>
            </a:xfrm>
            <a:custGeom>
              <a:avLst/>
              <a:gdLst>
                <a:gd name="T0" fmla="*/ 1080 w 1671"/>
                <a:gd name="T1" fmla="*/ 1176 h 1176"/>
                <a:gd name="T2" fmla="*/ 1425 w 1671"/>
                <a:gd name="T3" fmla="*/ 832 h 1176"/>
                <a:gd name="T4" fmla="*/ 1671 w 1671"/>
                <a:gd name="T5" fmla="*/ 832 h 1176"/>
                <a:gd name="T6" fmla="*/ 1671 w 1671"/>
                <a:gd name="T7" fmla="*/ 345 h 1176"/>
                <a:gd name="T8" fmla="*/ 1425 w 1671"/>
                <a:gd name="T9" fmla="*/ 345 h 1176"/>
                <a:gd name="T10" fmla="*/ 1425 w 1671"/>
                <a:gd name="T11" fmla="*/ 345 h 1176"/>
                <a:gd name="T12" fmla="*/ 1080 w 1671"/>
                <a:gd name="T13" fmla="*/ 0 h 1176"/>
                <a:gd name="T14" fmla="*/ 591 w 1671"/>
                <a:gd name="T15" fmla="*/ 0 h 1176"/>
                <a:gd name="T16" fmla="*/ 591 w 1671"/>
                <a:gd name="T17" fmla="*/ 0 h 1176"/>
                <a:gd name="T18" fmla="*/ 591 w 1671"/>
                <a:gd name="T19" fmla="*/ 0 h 1176"/>
                <a:gd name="T20" fmla="*/ 248 w 1671"/>
                <a:gd name="T21" fmla="*/ 345 h 1176"/>
                <a:gd name="T22" fmla="*/ 0 w 1671"/>
                <a:gd name="T23" fmla="*/ 345 h 1176"/>
                <a:gd name="T24" fmla="*/ 0 w 1671"/>
                <a:gd name="T25" fmla="*/ 832 h 1176"/>
                <a:gd name="T26" fmla="*/ 248 w 1671"/>
                <a:gd name="T27" fmla="*/ 832 h 1176"/>
                <a:gd name="T28" fmla="*/ 248 w 1671"/>
                <a:gd name="T29" fmla="*/ 832 h 1176"/>
                <a:gd name="T30" fmla="*/ 591 w 1671"/>
                <a:gd name="T31" fmla="*/ 1176 h 1176"/>
                <a:gd name="T32" fmla="*/ 1080 w 1671"/>
                <a:gd name="T33" fmla="*/ 1176 h 1176"/>
                <a:gd name="T34" fmla="*/ 1080 w 1671"/>
                <a:gd name="T35" fmla="*/ 1176 h 1176"/>
                <a:gd name="T36" fmla="*/ 1080 w 1671"/>
                <a:gd name="T37" fmla="*/ 1176 h 11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671" h="1176">
                  <a:moveTo>
                    <a:pt x="1080" y="1176"/>
                  </a:moveTo>
                  <a:lnTo>
                    <a:pt x="1425" y="832"/>
                  </a:lnTo>
                  <a:lnTo>
                    <a:pt x="1671" y="832"/>
                  </a:lnTo>
                  <a:lnTo>
                    <a:pt x="1671" y="345"/>
                  </a:lnTo>
                  <a:lnTo>
                    <a:pt x="1425" y="345"/>
                  </a:lnTo>
                  <a:lnTo>
                    <a:pt x="1080" y="0"/>
                  </a:lnTo>
                  <a:lnTo>
                    <a:pt x="591" y="0"/>
                  </a:lnTo>
                  <a:lnTo>
                    <a:pt x="248" y="345"/>
                  </a:lnTo>
                  <a:lnTo>
                    <a:pt x="0" y="345"/>
                  </a:lnTo>
                  <a:lnTo>
                    <a:pt x="0" y="832"/>
                  </a:lnTo>
                  <a:lnTo>
                    <a:pt x="248" y="832"/>
                  </a:lnTo>
                  <a:lnTo>
                    <a:pt x="591" y="1176"/>
                  </a:lnTo>
                  <a:lnTo>
                    <a:pt x="1080" y="1176"/>
                  </a:lnTo>
                  <a:close/>
                </a:path>
              </a:pathLst>
            </a:custGeom>
            <a:grpFill/>
            <a:ln w="9525" cap="flat" cmpd="sng">
              <a:solidFill>
                <a:srgbClr val="034543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srgbClr val="000000">
                  <a:alpha val="26999"/>
                </a:srgbClr>
              </a:outerShdw>
            </a:effectLst>
          </p:spPr>
          <p:txBody>
            <a:bodyPr lIns="82124" tIns="41061" rIns="82124" bIns="41061" anchor="ctr"/>
            <a:lstStyle/>
            <a:p>
              <a:endParaRPr lang="en-US"/>
            </a:p>
          </p:txBody>
        </p:sp>
        <p:sp>
          <p:nvSpPr>
            <p:cNvPr id="4119" name="Freeform 17"/>
            <p:cNvSpPr>
              <a:spLocks/>
            </p:cNvSpPr>
            <p:nvPr/>
          </p:nvSpPr>
          <p:spPr bwMode="auto">
            <a:xfrm>
              <a:off x="3903663" y="2762250"/>
              <a:ext cx="1989138" cy="1597025"/>
            </a:xfrm>
            <a:custGeom>
              <a:avLst/>
              <a:gdLst>
                <a:gd name="T0" fmla="*/ 173 w 1253"/>
                <a:gd name="T1" fmla="*/ 1006 h 1006"/>
                <a:gd name="T2" fmla="*/ 662 w 1253"/>
                <a:gd name="T3" fmla="*/ 1006 h 1006"/>
                <a:gd name="T4" fmla="*/ 662 w 1253"/>
                <a:gd name="T5" fmla="*/ 1006 h 1006"/>
                <a:gd name="T6" fmla="*/ 1007 w 1253"/>
                <a:gd name="T7" fmla="*/ 662 h 1006"/>
                <a:gd name="T8" fmla="*/ 1253 w 1253"/>
                <a:gd name="T9" fmla="*/ 662 h 1006"/>
                <a:gd name="T10" fmla="*/ 1253 w 1253"/>
                <a:gd name="T11" fmla="*/ 175 h 1006"/>
                <a:gd name="T12" fmla="*/ 1007 w 1253"/>
                <a:gd name="T13" fmla="*/ 175 h 1006"/>
                <a:gd name="T14" fmla="*/ 832 w 1253"/>
                <a:gd name="T15" fmla="*/ 0 h 1006"/>
                <a:gd name="T16" fmla="*/ 0 w 1253"/>
                <a:gd name="T17" fmla="*/ 832 h 1006"/>
                <a:gd name="T18" fmla="*/ 173 w 1253"/>
                <a:gd name="T19" fmla="*/ 1006 h 10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53" h="1006">
                  <a:moveTo>
                    <a:pt x="173" y="1006"/>
                  </a:moveTo>
                  <a:lnTo>
                    <a:pt x="662" y="1006"/>
                  </a:lnTo>
                  <a:lnTo>
                    <a:pt x="1007" y="662"/>
                  </a:lnTo>
                  <a:lnTo>
                    <a:pt x="1253" y="662"/>
                  </a:lnTo>
                  <a:lnTo>
                    <a:pt x="1253" y="175"/>
                  </a:lnTo>
                  <a:lnTo>
                    <a:pt x="1007" y="175"/>
                  </a:lnTo>
                  <a:lnTo>
                    <a:pt x="832" y="0"/>
                  </a:lnTo>
                  <a:lnTo>
                    <a:pt x="0" y="832"/>
                  </a:lnTo>
                  <a:lnTo>
                    <a:pt x="173" y="10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05" name="Group 34"/>
          <p:cNvGrpSpPr>
            <a:grpSpLocks/>
          </p:cNvGrpSpPr>
          <p:nvPr/>
        </p:nvGrpSpPr>
        <p:grpSpPr bwMode="auto">
          <a:xfrm>
            <a:off x="442913" y="2353475"/>
            <a:ext cx="2646362" cy="1400175"/>
            <a:chOff x="439738" y="2492375"/>
            <a:chExt cx="2646363" cy="18669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274" name="Freeform 10"/>
            <p:cNvSpPr>
              <a:spLocks/>
            </p:cNvSpPr>
            <p:nvPr/>
          </p:nvSpPr>
          <p:spPr bwMode="auto">
            <a:xfrm>
              <a:off x="439738" y="2492375"/>
              <a:ext cx="2646363" cy="1866900"/>
            </a:xfrm>
            <a:custGeom>
              <a:avLst/>
              <a:gdLst>
                <a:gd name="T0" fmla="*/ 1077 w 1667"/>
                <a:gd name="T1" fmla="*/ 1176 h 1176"/>
                <a:gd name="T2" fmla="*/ 1422 w 1667"/>
                <a:gd name="T3" fmla="*/ 832 h 1176"/>
                <a:gd name="T4" fmla="*/ 1667 w 1667"/>
                <a:gd name="T5" fmla="*/ 832 h 1176"/>
                <a:gd name="T6" fmla="*/ 1667 w 1667"/>
                <a:gd name="T7" fmla="*/ 345 h 1176"/>
                <a:gd name="T8" fmla="*/ 1422 w 1667"/>
                <a:gd name="T9" fmla="*/ 345 h 1176"/>
                <a:gd name="T10" fmla="*/ 1422 w 1667"/>
                <a:gd name="T11" fmla="*/ 345 h 1176"/>
                <a:gd name="T12" fmla="*/ 1077 w 1667"/>
                <a:gd name="T13" fmla="*/ 0 h 1176"/>
                <a:gd name="T14" fmla="*/ 590 w 1667"/>
                <a:gd name="T15" fmla="*/ 0 h 1176"/>
                <a:gd name="T16" fmla="*/ 590 w 1667"/>
                <a:gd name="T17" fmla="*/ 0 h 1176"/>
                <a:gd name="T18" fmla="*/ 590 w 1667"/>
                <a:gd name="T19" fmla="*/ 0 h 1176"/>
                <a:gd name="T20" fmla="*/ 245 w 1667"/>
                <a:gd name="T21" fmla="*/ 345 h 1176"/>
                <a:gd name="T22" fmla="*/ 0 w 1667"/>
                <a:gd name="T23" fmla="*/ 345 h 1176"/>
                <a:gd name="T24" fmla="*/ 0 w 1667"/>
                <a:gd name="T25" fmla="*/ 832 h 1176"/>
                <a:gd name="T26" fmla="*/ 245 w 1667"/>
                <a:gd name="T27" fmla="*/ 832 h 1176"/>
                <a:gd name="T28" fmla="*/ 245 w 1667"/>
                <a:gd name="T29" fmla="*/ 832 h 1176"/>
                <a:gd name="T30" fmla="*/ 590 w 1667"/>
                <a:gd name="T31" fmla="*/ 1176 h 1176"/>
                <a:gd name="T32" fmla="*/ 1077 w 1667"/>
                <a:gd name="T33" fmla="*/ 1176 h 1176"/>
                <a:gd name="T34" fmla="*/ 1077 w 1667"/>
                <a:gd name="T35" fmla="*/ 1176 h 1176"/>
                <a:gd name="T36" fmla="*/ 1077 w 1667"/>
                <a:gd name="T37" fmla="*/ 1176 h 11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667" h="1176">
                  <a:moveTo>
                    <a:pt x="1077" y="1176"/>
                  </a:moveTo>
                  <a:lnTo>
                    <a:pt x="1422" y="832"/>
                  </a:lnTo>
                  <a:lnTo>
                    <a:pt x="1667" y="832"/>
                  </a:lnTo>
                  <a:lnTo>
                    <a:pt x="1667" y="345"/>
                  </a:lnTo>
                  <a:lnTo>
                    <a:pt x="1422" y="345"/>
                  </a:lnTo>
                  <a:lnTo>
                    <a:pt x="1077" y="0"/>
                  </a:lnTo>
                  <a:lnTo>
                    <a:pt x="590" y="0"/>
                  </a:lnTo>
                  <a:lnTo>
                    <a:pt x="245" y="345"/>
                  </a:lnTo>
                  <a:lnTo>
                    <a:pt x="0" y="345"/>
                  </a:lnTo>
                  <a:lnTo>
                    <a:pt x="0" y="832"/>
                  </a:lnTo>
                  <a:lnTo>
                    <a:pt x="245" y="832"/>
                  </a:lnTo>
                  <a:lnTo>
                    <a:pt x="590" y="1176"/>
                  </a:lnTo>
                  <a:lnTo>
                    <a:pt x="1077" y="1176"/>
                  </a:lnTo>
                  <a:close/>
                </a:path>
              </a:pathLst>
            </a:custGeom>
            <a:grpFill/>
            <a:ln w="9525" cap="flat" cmpd="sng">
              <a:solidFill>
                <a:srgbClr val="013253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srgbClr val="000000">
                  <a:alpha val="26999"/>
                </a:srgbClr>
              </a:outerShdw>
            </a:effectLst>
          </p:spPr>
          <p:txBody>
            <a:bodyPr lIns="82124" tIns="41061" rIns="82124" bIns="41061" anchor="ctr"/>
            <a:lstStyle/>
            <a:p>
              <a:endParaRPr lang="en-US"/>
            </a:p>
          </p:txBody>
        </p:sp>
        <p:sp>
          <p:nvSpPr>
            <p:cNvPr id="4117" name="Freeform 18"/>
            <p:cNvSpPr>
              <a:spLocks/>
            </p:cNvSpPr>
            <p:nvPr/>
          </p:nvSpPr>
          <p:spPr bwMode="auto">
            <a:xfrm>
              <a:off x="1103313" y="2762250"/>
              <a:ext cx="1982788" cy="1597025"/>
            </a:xfrm>
            <a:custGeom>
              <a:avLst/>
              <a:gdLst>
                <a:gd name="T0" fmla="*/ 172 w 1249"/>
                <a:gd name="T1" fmla="*/ 1006 h 1006"/>
                <a:gd name="T2" fmla="*/ 659 w 1249"/>
                <a:gd name="T3" fmla="*/ 1006 h 1006"/>
                <a:gd name="T4" fmla="*/ 659 w 1249"/>
                <a:gd name="T5" fmla="*/ 1006 h 1006"/>
                <a:gd name="T6" fmla="*/ 1004 w 1249"/>
                <a:gd name="T7" fmla="*/ 662 h 1006"/>
                <a:gd name="T8" fmla="*/ 1249 w 1249"/>
                <a:gd name="T9" fmla="*/ 662 h 1006"/>
                <a:gd name="T10" fmla="*/ 1249 w 1249"/>
                <a:gd name="T11" fmla="*/ 175 h 1006"/>
                <a:gd name="T12" fmla="*/ 1004 w 1249"/>
                <a:gd name="T13" fmla="*/ 175 h 1006"/>
                <a:gd name="T14" fmla="*/ 831 w 1249"/>
                <a:gd name="T15" fmla="*/ 0 h 1006"/>
                <a:gd name="T16" fmla="*/ 0 w 1249"/>
                <a:gd name="T17" fmla="*/ 832 h 1006"/>
                <a:gd name="T18" fmla="*/ 172 w 1249"/>
                <a:gd name="T19" fmla="*/ 1006 h 10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49" h="1006">
                  <a:moveTo>
                    <a:pt x="172" y="1006"/>
                  </a:moveTo>
                  <a:lnTo>
                    <a:pt x="659" y="1006"/>
                  </a:lnTo>
                  <a:lnTo>
                    <a:pt x="1004" y="662"/>
                  </a:lnTo>
                  <a:lnTo>
                    <a:pt x="1249" y="662"/>
                  </a:lnTo>
                  <a:lnTo>
                    <a:pt x="1249" y="175"/>
                  </a:lnTo>
                  <a:lnTo>
                    <a:pt x="1004" y="175"/>
                  </a:lnTo>
                  <a:lnTo>
                    <a:pt x="831" y="0"/>
                  </a:lnTo>
                  <a:lnTo>
                    <a:pt x="0" y="832"/>
                  </a:lnTo>
                  <a:lnTo>
                    <a:pt x="172" y="10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06" name="Group 36"/>
          <p:cNvGrpSpPr>
            <a:grpSpLocks/>
          </p:cNvGrpSpPr>
          <p:nvPr/>
        </p:nvGrpSpPr>
        <p:grpSpPr bwMode="auto">
          <a:xfrm>
            <a:off x="6053138" y="2353475"/>
            <a:ext cx="2647950" cy="1400175"/>
            <a:chOff x="6045201" y="2492375"/>
            <a:chExt cx="2647950" cy="1866900"/>
          </a:xfrm>
          <a:solidFill>
            <a:schemeClr val="tx2">
              <a:lumMod val="75000"/>
            </a:schemeClr>
          </a:solidFill>
        </p:grpSpPr>
        <p:sp>
          <p:nvSpPr>
            <p:cNvPr id="11272" name="Freeform 8"/>
            <p:cNvSpPr>
              <a:spLocks/>
            </p:cNvSpPr>
            <p:nvPr/>
          </p:nvSpPr>
          <p:spPr bwMode="auto">
            <a:xfrm>
              <a:off x="6045201" y="2492375"/>
              <a:ext cx="2647950" cy="1866900"/>
            </a:xfrm>
            <a:custGeom>
              <a:avLst/>
              <a:gdLst>
                <a:gd name="T0" fmla="*/ 1078 w 1668"/>
                <a:gd name="T1" fmla="*/ 1176 h 1176"/>
                <a:gd name="T2" fmla="*/ 1422 w 1668"/>
                <a:gd name="T3" fmla="*/ 832 h 1176"/>
                <a:gd name="T4" fmla="*/ 1668 w 1668"/>
                <a:gd name="T5" fmla="*/ 832 h 1176"/>
                <a:gd name="T6" fmla="*/ 1668 w 1668"/>
                <a:gd name="T7" fmla="*/ 345 h 1176"/>
                <a:gd name="T8" fmla="*/ 1422 w 1668"/>
                <a:gd name="T9" fmla="*/ 345 h 1176"/>
                <a:gd name="T10" fmla="*/ 1422 w 1668"/>
                <a:gd name="T11" fmla="*/ 345 h 1176"/>
                <a:gd name="T12" fmla="*/ 1078 w 1668"/>
                <a:gd name="T13" fmla="*/ 0 h 1176"/>
                <a:gd name="T14" fmla="*/ 591 w 1668"/>
                <a:gd name="T15" fmla="*/ 0 h 1176"/>
                <a:gd name="T16" fmla="*/ 591 w 1668"/>
                <a:gd name="T17" fmla="*/ 0 h 1176"/>
                <a:gd name="T18" fmla="*/ 591 w 1668"/>
                <a:gd name="T19" fmla="*/ 0 h 1176"/>
                <a:gd name="T20" fmla="*/ 246 w 1668"/>
                <a:gd name="T21" fmla="*/ 345 h 1176"/>
                <a:gd name="T22" fmla="*/ 0 w 1668"/>
                <a:gd name="T23" fmla="*/ 345 h 1176"/>
                <a:gd name="T24" fmla="*/ 0 w 1668"/>
                <a:gd name="T25" fmla="*/ 832 h 1176"/>
                <a:gd name="T26" fmla="*/ 246 w 1668"/>
                <a:gd name="T27" fmla="*/ 832 h 1176"/>
                <a:gd name="T28" fmla="*/ 246 w 1668"/>
                <a:gd name="T29" fmla="*/ 832 h 1176"/>
                <a:gd name="T30" fmla="*/ 591 w 1668"/>
                <a:gd name="T31" fmla="*/ 1176 h 1176"/>
                <a:gd name="T32" fmla="*/ 1078 w 1668"/>
                <a:gd name="T33" fmla="*/ 1176 h 1176"/>
                <a:gd name="T34" fmla="*/ 1078 w 1668"/>
                <a:gd name="T35" fmla="*/ 1176 h 1176"/>
                <a:gd name="T36" fmla="*/ 1078 w 1668"/>
                <a:gd name="T37" fmla="*/ 1176 h 11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668" h="1176">
                  <a:moveTo>
                    <a:pt x="1078" y="1176"/>
                  </a:moveTo>
                  <a:lnTo>
                    <a:pt x="1422" y="832"/>
                  </a:lnTo>
                  <a:lnTo>
                    <a:pt x="1668" y="832"/>
                  </a:lnTo>
                  <a:lnTo>
                    <a:pt x="1668" y="345"/>
                  </a:lnTo>
                  <a:lnTo>
                    <a:pt x="1422" y="345"/>
                  </a:lnTo>
                  <a:lnTo>
                    <a:pt x="1078" y="0"/>
                  </a:lnTo>
                  <a:lnTo>
                    <a:pt x="591" y="0"/>
                  </a:lnTo>
                  <a:lnTo>
                    <a:pt x="246" y="345"/>
                  </a:lnTo>
                  <a:lnTo>
                    <a:pt x="0" y="345"/>
                  </a:lnTo>
                  <a:lnTo>
                    <a:pt x="0" y="832"/>
                  </a:lnTo>
                  <a:lnTo>
                    <a:pt x="246" y="832"/>
                  </a:lnTo>
                  <a:lnTo>
                    <a:pt x="591" y="1176"/>
                  </a:lnTo>
                  <a:lnTo>
                    <a:pt x="1078" y="1176"/>
                  </a:lnTo>
                  <a:close/>
                </a:path>
              </a:pathLst>
            </a:custGeom>
            <a:grpFill/>
            <a:ln w="9525" cap="flat" cmpd="sng">
              <a:solidFill>
                <a:srgbClr val="048C89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25400" dist="25400" dir="5400000" algn="t" rotWithShape="0">
                <a:srgbClr val="000000">
                  <a:alpha val="12999"/>
                </a:srgbClr>
              </a:outerShdw>
            </a:effectLst>
          </p:spPr>
          <p:txBody>
            <a:bodyPr lIns="82124" tIns="41061" rIns="82124" bIns="41061" anchor="ctr"/>
            <a:lstStyle/>
            <a:p>
              <a:endParaRPr lang="en-US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auto">
            <a:xfrm>
              <a:off x="6705601" y="2762250"/>
              <a:ext cx="1987550" cy="1597025"/>
            </a:xfrm>
            <a:custGeom>
              <a:avLst/>
              <a:gdLst>
                <a:gd name="T0" fmla="*/ 175 w 1252"/>
                <a:gd name="T1" fmla="*/ 1006 h 1006"/>
                <a:gd name="T2" fmla="*/ 662 w 1252"/>
                <a:gd name="T3" fmla="*/ 1006 h 1006"/>
                <a:gd name="T4" fmla="*/ 662 w 1252"/>
                <a:gd name="T5" fmla="*/ 1006 h 1006"/>
                <a:gd name="T6" fmla="*/ 1006 w 1252"/>
                <a:gd name="T7" fmla="*/ 662 h 1006"/>
                <a:gd name="T8" fmla="*/ 1252 w 1252"/>
                <a:gd name="T9" fmla="*/ 662 h 1006"/>
                <a:gd name="T10" fmla="*/ 1252 w 1252"/>
                <a:gd name="T11" fmla="*/ 175 h 1006"/>
                <a:gd name="T12" fmla="*/ 1006 w 1252"/>
                <a:gd name="T13" fmla="*/ 175 h 1006"/>
                <a:gd name="T14" fmla="*/ 832 w 1252"/>
                <a:gd name="T15" fmla="*/ 0 h 1006"/>
                <a:gd name="T16" fmla="*/ 0 w 1252"/>
                <a:gd name="T17" fmla="*/ 832 h 1006"/>
                <a:gd name="T18" fmla="*/ 175 w 1252"/>
                <a:gd name="T19" fmla="*/ 1006 h 10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52" h="1006">
                  <a:moveTo>
                    <a:pt x="175" y="1006"/>
                  </a:moveTo>
                  <a:lnTo>
                    <a:pt x="662" y="1006"/>
                  </a:lnTo>
                  <a:lnTo>
                    <a:pt x="1006" y="662"/>
                  </a:lnTo>
                  <a:lnTo>
                    <a:pt x="1252" y="662"/>
                  </a:lnTo>
                  <a:lnTo>
                    <a:pt x="1252" y="175"/>
                  </a:lnTo>
                  <a:lnTo>
                    <a:pt x="1006" y="175"/>
                  </a:lnTo>
                  <a:lnTo>
                    <a:pt x="832" y="0"/>
                  </a:lnTo>
                  <a:lnTo>
                    <a:pt x="0" y="832"/>
                  </a:lnTo>
                  <a:lnTo>
                    <a:pt x="175" y="10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" name="Oval 27"/>
          <p:cNvSpPr>
            <a:spLocks noChangeArrowheads="1"/>
          </p:cNvSpPr>
          <p:nvPr/>
        </p:nvSpPr>
        <p:spPr bwMode="auto">
          <a:xfrm>
            <a:off x="1835150" y="1493874"/>
            <a:ext cx="2662238" cy="830997"/>
          </a:xfrm>
          <a:prstGeom prst="rect">
            <a:avLst/>
          </a:prstGeom>
          <a:noFill/>
          <a:ln>
            <a:noFill/>
          </a:ln>
          <a:effectLst>
            <a:outerShdw blurRad="38100" dist="26940" dir="5400000" algn="tl" rotWithShape="0">
              <a:srgbClr val="000000">
                <a:alpha val="26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Mutually Beneficial</a:t>
            </a:r>
          </a:p>
        </p:txBody>
      </p:sp>
      <p:sp>
        <p:nvSpPr>
          <p:cNvPr id="52" name="Oval 27"/>
          <p:cNvSpPr>
            <a:spLocks noChangeArrowheads="1"/>
          </p:cNvSpPr>
          <p:nvPr/>
        </p:nvSpPr>
        <p:spPr bwMode="auto">
          <a:xfrm>
            <a:off x="4645025" y="1678540"/>
            <a:ext cx="2662238" cy="461665"/>
          </a:xfrm>
          <a:prstGeom prst="rect">
            <a:avLst/>
          </a:prstGeom>
          <a:noFill/>
          <a:ln>
            <a:noFill/>
          </a:ln>
          <a:effectLst>
            <a:outerShdw blurRad="38100" dist="26940" dir="5400000" algn="tl" rotWithShape="0">
              <a:srgbClr val="000000">
                <a:alpha val="26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Similar Structure</a:t>
            </a:r>
          </a:p>
        </p:txBody>
      </p:sp>
      <p:sp>
        <p:nvSpPr>
          <p:cNvPr id="53" name="Oval 27"/>
          <p:cNvSpPr>
            <a:spLocks noChangeArrowheads="1"/>
          </p:cNvSpPr>
          <p:nvPr/>
        </p:nvSpPr>
        <p:spPr bwMode="auto">
          <a:xfrm>
            <a:off x="1835150" y="3965136"/>
            <a:ext cx="2662238" cy="461665"/>
          </a:xfrm>
          <a:prstGeom prst="rect">
            <a:avLst/>
          </a:prstGeom>
          <a:noFill/>
          <a:ln>
            <a:noFill/>
          </a:ln>
          <a:effectLst>
            <a:outerShdw blurRad="38100" dist="26940" dir="5400000" algn="tl" rotWithShape="0">
              <a:srgbClr val="000000">
                <a:alpha val="26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Off Market</a:t>
            </a:r>
          </a:p>
        </p:txBody>
      </p:sp>
      <p:sp>
        <p:nvSpPr>
          <p:cNvPr id="54" name="Oval 27"/>
          <p:cNvSpPr>
            <a:spLocks noChangeArrowheads="1"/>
          </p:cNvSpPr>
          <p:nvPr/>
        </p:nvSpPr>
        <p:spPr bwMode="auto">
          <a:xfrm>
            <a:off x="4645025" y="3965136"/>
            <a:ext cx="2662238" cy="461665"/>
          </a:xfrm>
          <a:prstGeom prst="rect">
            <a:avLst/>
          </a:prstGeom>
          <a:noFill/>
          <a:ln>
            <a:noFill/>
          </a:ln>
          <a:effectLst>
            <a:outerShdw blurRad="38100" dist="26940" dir="5400000" algn="tl" rotWithShape="0">
              <a:srgbClr val="000000">
                <a:alpha val="26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ea typeface="+mn-ea"/>
              </a:rPr>
              <a:t>Motivated Seller</a:t>
            </a:r>
            <a:endParaRPr lang="en-US" sz="2400" dirty="0">
              <a:solidFill>
                <a:srgbClr val="FFFFFF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5" name="Oval 27"/>
          <p:cNvSpPr>
            <a:spLocks noChangeArrowheads="1"/>
          </p:cNvSpPr>
          <p:nvPr/>
        </p:nvSpPr>
        <p:spPr bwMode="auto">
          <a:xfrm>
            <a:off x="434975" y="2638065"/>
            <a:ext cx="2662238" cy="830997"/>
          </a:xfrm>
          <a:prstGeom prst="rect">
            <a:avLst/>
          </a:prstGeom>
          <a:noFill/>
          <a:ln>
            <a:noFill/>
          </a:ln>
          <a:effectLst>
            <a:outerShdw blurRad="38100" dist="26940" dir="5400000" algn="tl" rotWithShape="0">
              <a:srgbClr val="000000">
                <a:alpha val="26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Well Maintaine</a:t>
            </a:r>
            <a:r>
              <a:rPr lang="en-US" sz="2400" dirty="0">
                <a:solidFill>
                  <a:srgbClr val="FFFFFF"/>
                </a:solidFill>
                <a:ea typeface="+mn-ea"/>
              </a:rPr>
              <a:t>d Properties</a:t>
            </a:r>
            <a:endParaRPr lang="en-US" sz="2400" dirty="0">
              <a:solidFill>
                <a:srgbClr val="FFFFFF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6" name="Oval 27"/>
          <p:cNvSpPr>
            <a:spLocks noChangeArrowheads="1"/>
          </p:cNvSpPr>
          <p:nvPr/>
        </p:nvSpPr>
        <p:spPr bwMode="auto">
          <a:xfrm>
            <a:off x="3235325" y="2638065"/>
            <a:ext cx="2662238" cy="830997"/>
          </a:xfrm>
          <a:prstGeom prst="rect">
            <a:avLst/>
          </a:prstGeom>
          <a:noFill/>
          <a:ln>
            <a:noFill/>
          </a:ln>
          <a:effectLst>
            <a:outerShdw blurRad="38100" dist="26940" dir="5400000" algn="tl" rotWithShape="0">
              <a:srgbClr val="000000">
                <a:alpha val="26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Immediate profitability</a:t>
            </a:r>
          </a:p>
        </p:txBody>
      </p:sp>
      <p:sp>
        <p:nvSpPr>
          <p:cNvPr id="57" name="Oval 27"/>
          <p:cNvSpPr>
            <a:spLocks noChangeArrowheads="1"/>
          </p:cNvSpPr>
          <p:nvPr/>
        </p:nvSpPr>
        <p:spPr bwMode="auto">
          <a:xfrm>
            <a:off x="6045200" y="2638065"/>
            <a:ext cx="2662238" cy="830997"/>
          </a:xfrm>
          <a:prstGeom prst="rect">
            <a:avLst/>
          </a:prstGeom>
          <a:noFill/>
          <a:ln>
            <a:noFill/>
          </a:ln>
          <a:effectLst>
            <a:outerShdw blurRad="38100" dist="26940" dir="5400000" algn="tl" rotWithShape="0">
              <a:srgbClr val="000000">
                <a:alpha val="26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Opportunity for innovation</a:t>
            </a:r>
          </a:p>
        </p:txBody>
      </p:sp>
      <p:sp>
        <p:nvSpPr>
          <p:cNvPr id="32" name="Shape 66"/>
          <p:cNvSpPr txBox="1">
            <a:spLocks/>
          </p:cNvSpPr>
          <p:nvPr/>
        </p:nvSpPr>
        <p:spPr>
          <a:xfrm>
            <a:off x="311700" y="332630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525252"/>
                </a:solidFill>
                <a:latin typeface="Arial"/>
                <a:ea typeface="+mj-ea"/>
                <a:cs typeface="Arial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0"/>
              </a:spcBef>
            </a:pPr>
            <a:r>
              <a:rPr lang="en" dirty="0">
                <a:solidFill>
                  <a:srgbClr val="FF8600"/>
                </a:solidFill>
              </a:rPr>
              <a:t>WHAT MAKES AN IDEAL ACQUISITION?</a:t>
            </a:r>
          </a:p>
        </p:txBody>
      </p:sp>
    </p:spTree>
    <p:extLst>
      <p:ext uri="{BB962C8B-B14F-4D97-AF65-F5344CB8AC3E}">
        <p14:creationId xmlns:p14="http://schemas.microsoft.com/office/powerpoint/2010/main" val="4174608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5372046" y="1685796"/>
            <a:ext cx="3652543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lvl="0" indent="0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5400"/>
              <a:t>S</a:t>
            </a:r>
            <a:r>
              <a:rPr lang="en" sz="5400"/>
              <a:t>uccess </a:t>
            </a:r>
            <a:r>
              <a:rPr lang="en-US" sz="5400"/>
              <a:t>S</a:t>
            </a:r>
            <a:r>
              <a:rPr lang="en" sz="5400"/>
              <a:t>trategies</a:t>
            </a:r>
            <a:endParaRPr sz="5400"/>
          </a:p>
          <a:p>
            <a:pPr marL="38100" lvl="0" indent="0" rtl="0"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lang="en-US" sz="5400"/>
          </a:p>
          <a:p>
            <a:pPr marL="38100" lvl="0" indent="0" rtl="0"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9892"/>
            <a:ext cx="51435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866073" y="498717"/>
            <a:ext cx="460782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M</a:t>
            </a:r>
            <a:r>
              <a:rPr lang="en-US" sz="3200" dirty="0"/>
              <a:t>     </a:t>
            </a:r>
            <a:r>
              <a:rPr lang="en-US" sz="2800" dirty="0"/>
              <a:t>G</a:t>
            </a:r>
            <a:r>
              <a:rPr lang="en" sz="2800" dirty="0"/>
              <a:t>OOD FIT FOR YOU</a:t>
            </a:r>
            <a:endParaRPr sz="2800" dirty="0"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3821121" y="1727100"/>
            <a:ext cx="6550866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Culturally </a:t>
            </a:r>
            <a:endParaRPr sz="2400" dirty="0"/>
          </a:p>
          <a:p>
            <a:pPr marL="457200" lvl="0" indent="-3429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Location </a:t>
            </a:r>
            <a:endParaRPr lang="en-US" sz="2400" dirty="0"/>
          </a:p>
          <a:p>
            <a:pPr marL="457200" lvl="0" indent="-3429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Growth </a:t>
            </a:r>
            <a:endParaRPr sz="2400" dirty="0"/>
          </a:p>
          <a:p>
            <a:pPr marL="457200" lvl="0" indent="-3429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Foundation</a:t>
            </a:r>
            <a:endParaRPr sz="2400" dirty="0"/>
          </a:p>
          <a:p>
            <a:pPr marL="457200" lvl="0" indent="-3429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Clientele </a:t>
            </a:r>
            <a:endParaRPr lang="en-US" sz="2400" dirty="0"/>
          </a:p>
          <a:p>
            <a:pPr marL="457200" lvl="0" indent="-3429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Lifestyle </a:t>
            </a:r>
            <a:endParaRPr lang="en-US" sz="2400" dirty="0"/>
          </a:p>
          <a:p>
            <a:pPr marL="114300" indent="0">
              <a:lnSpc>
                <a:spcPct val="120000"/>
              </a:lnSpc>
              <a:buNone/>
            </a:pPr>
            <a:r>
              <a:rPr lang="en-US" sz="2400" dirty="0"/>
              <a:t>			</a:t>
            </a:r>
            <a:endParaRPr lang="en-US" sz="2400" dirty="0">
              <a:latin typeface="Krungthep"/>
              <a:cs typeface="Krungthep"/>
            </a:endParaRPr>
          </a:p>
          <a:p>
            <a:pPr marL="11430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2400" dirty="0"/>
          </a:p>
          <a:p>
            <a:pPr marL="11430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2400" dirty="0"/>
          </a:p>
          <a:p>
            <a:pPr marL="11430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dirty="0"/>
          </a:p>
        </p:txBody>
      </p:sp>
      <p:pic>
        <p:nvPicPr>
          <p:cNvPr id="3" name="Picture 2" descr="good-fit-puzzle-gu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630065" cy="51435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787400" y="385499"/>
            <a:ext cx="1000231" cy="949746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87400" y="475651"/>
            <a:ext cx="9694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Krungthep"/>
                <a:cs typeface="Krungthep"/>
              </a:rPr>
              <a:t>10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1694046" y="276432"/>
            <a:ext cx="630361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DON’T SWEAT THE SMALL STUFF</a:t>
            </a:r>
            <a:endParaRPr dirty="0"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750005" y="2041807"/>
            <a:ext cx="7813798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Pick your battles</a:t>
            </a:r>
            <a:endParaRPr sz="2400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Patience wit</a:t>
            </a:r>
            <a:r>
              <a:rPr lang="en-US" sz="2400" dirty="0"/>
              <a:t>h new</a:t>
            </a:r>
            <a:r>
              <a:rPr lang="en" sz="2400" dirty="0"/>
              <a:t> implement</a:t>
            </a:r>
            <a:r>
              <a:rPr lang="en-US" sz="2400" dirty="0" err="1"/>
              <a:t>ation</a:t>
            </a:r>
            <a:endParaRPr lang="en-US" sz="2400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Be ok with change - things will not go as</a:t>
            </a:r>
            <a:r>
              <a:rPr lang="en-US" sz="2400" dirty="0"/>
              <a:t> </a:t>
            </a:r>
            <a:r>
              <a:rPr lang="en" sz="2400" dirty="0"/>
              <a:t>planned</a:t>
            </a:r>
            <a:endParaRPr sz="2400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Big Picture</a:t>
            </a:r>
            <a:endParaRPr sz="2400" dirty="0"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Some problems will solve themselves with</a:t>
            </a:r>
            <a:r>
              <a:rPr lang="en-US" sz="2400" dirty="0"/>
              <a:t> </a:t>
            </a:r>
            <a:r>
              <a:rPr lang="en" sz="2400" dirty="0"/>
              <a:t>time</a:t>
            </a:r>
            <a:endParaRPr lang="en-US" sz="2400" dirty="0"/>
          </a:p>
          <a:p>
            <a:pPr marL="114300" lvl="0" indent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2400" dirty="0"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2400" dirty="0"/>
          </a:p>
          <a:p>
            <a:pPr marL="114300" lvl="0" indent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dirty="0"/>
          </a:p>
        </p:txBody>
      </p:sp>
      <p:sp>
        <p:nvSpPr>
          <p:cNvPr id="5" name="Oval 4"/>
          <p:cNvSpPr/>
          <p:nvPr/>
        </p:nvSpPr>
        <p:spPr>
          <a:xfrm>
            <a:off x="570191" y="409947"/>
            <a:ext cx="1000231" cy="949746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1244" y="387467"/>
            <a:ext cx="809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tx1"/>
                </a:solidFill>
                <a:latin typeface="Krungthep"/>
                <a:cs typeface="Krungthep"/>
              </a:rPr>
              <a:t>9</a:t>
            </a:r>
          </a:p>
        </p:txBody>
      </p:sp>
      <p:pic>
        <p:nvPicPr>
          <p:cNvPr id="9" name="Shape 212"/>
          <p:cNvPicPr preferRelativeResize="0"/>
          <p:nvPr/>
        </p:nvPicPr>
        <p:blipFill rotWithShape="1">
          <a:blip r:embed="rId3">
            <a:alphaModFix/>
          </a:blip>
          <a:srcRect b="-3584"/>
          <a:stretch/>
        </p:blipFill>
        <p:spPr>
          <a:xfrm>
            <a:off x="7761652" y="3980853"/>
            <a:ext cx="1183847" cy="1226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31110" y="338508"/>
            <a:ext cx="871289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       </a:t>
            </a:r>
            <a:r>
              <a:rPr lang="en" sz="3000" dirty="0"/>
              <a:t>STAY ORGANIZED AND STRUCTURED</a:t>
            </a:r>
            <a:endParaRPr sz="3000" dirty="0"/>
          </a:p>
        </p:txBody>
      </p:sp>
      <p:sp>
        <p:nvSpPr>
          <p:cNvPr id="4" name="Freeform 7"/>
          <p:cNvSpPr>
            <a:spLocks/>
          </p:cNvSpPr>
          <p:nvPr/>
        </p:nvSpPr>
        <p:spPr bwMode="auto">
          <a:xfrm>
            <a:off x="2078038" y="2658346"/>
            <a:ext cx="4992687" cy="3487737"/>
          </a:xfrm>
          <a:custGeom>
            <a:avLst/>
            <a:gdLst>
              <a:gd name="T0" fmla="*/ 2496312 w 2808"/>
              <a:gd name="T1" fmla="*/ 3488436 h 1962"/>
              <a:gd name="T2" fmla="*/ 2057146 w 2808"/>
              <a:gd name="T3" fmla="*/ 2748788 h 1962"/>
              <a:gd name="T4" fmla="*/ 2282952 w 2808"/>
              <a:gd name="T5" fmla="*/ 2748788 h 1962"/>
              <a:gd name="T6" fmla="*/ 2282952 w 2808"/>
              <a:gd name="T7" fmla="*/ 1970024 h 1962"/>
              <a:gd name="T8" fmla="*/ 0 w 2808"/>
              <a:gd name="T9" fmla="*/ 1957578 h 1962"/>
              <a:gd name="T10" fmla="*/ 112014 w 2808"/>
              <a:gd name="T11" fmla="*/ 1530858 h 1962"/>
              <a:gd name="T12" fmla="*/ 1831340 w 2808"/>
              <a:gd name="T13" fmla="*/ 1518412 h 1962"/>
              <a:gd name="T14" fmla="*/ 801878 w 2808"/>
              <a:gd name="T15" fmla="*/ 590296 h 1962"/>
              <a:gd name="T16" fmla="*/ 1166368 w 2808"/>
              <a:gd name="T17" fmla="*/ 352044 h 1962"/>
              <a:gd name="T18" fmla="*/ 2258060 w 2808"/>
              <a:gd name="T19" fmla="*/ 1367282 h 1962"/>
              <a:gd name="T20" fmla="*/ 2282952 w 2808"/>
              <a:gd name="T21" fmla="*/ 0 h 1962"/>
              <a:gd name="T22" fmla="*/ 2697226 w 2808"/>
              <a:gd name="T23" fmla="*/ 0 h 1962"/>
              <a:gd name="T24" fmla="*/ 2709672 w 2808"/>
              <a:gd name="T25" fmla="*/ 1367282 h 1962"/>
              <a:gd name="T26" fmla="*/ 3826256 w 2808"/>
              <a:gd name="T27" fmla="*/ 364490 h 1962"/>
              <a:gd name="T28" fmla="*/ 4190746 w 2808"/>
              <a:gd name="T29" fmla="*/ 615188 h 1962"/>
              <a:gd name="T30" fmla="*/ 3136392 w 2808"/>
              <a:gd name="T31" fmla="*/ 1555750 h 1962"/>
              <a:gd name="T32" fmla="*/ 4868164 w 2808"/>
              <a:gd name="T33" fmla="*/ 1555750 h 1962"/>
              <a:gd name="T34" fmla="*/ 4992624 w 2808"/>
              <a:gd name="T35" fmla="*/ 1970024 h 1962"/>
              <a:gd name="T36" fmla="*/ 2722118 w 2808"/>
              <a:gd name="T37" fmla="*/ 1970024 h 1962"/>
              <a:gd name="T38" fmla="*/ 2709672 w 2808"/>
              <a:gd name="T39" fmla="*/ 2748788 h 1962"/>
              <a:gd name="T40" fmla="*/ 2935478 w 2808"/>
              <a:gd name="T41" fmla="*/ 2748788 h 1962"/>
              <a:gd name="T42" fmla="*/ 2496312 w 2808"/>
              <a:gd name="T43" fmla="*/ 3488436 h 196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808" h="1962">
                <a:moveTo>
                  <a:pt x="1404" y="1962"/>
                </a:moveTo>
                <a:lnTo>
                  <a:pt x="1157" y="1546"/>
                </a:lnTo>
                <a:lnTo>
                  <a:pt x="1284" y="1546"/>
                </a:lnTo>
                <a:lnTo>
                  <a:pt x="1284" y="1108"/>
                </a:lnTo>
                <a:lnTo>
                  <a:pt x="0" y="1101"/>
                </a:lnTo>
                <a:lnTo>
                  <a:pt x="63" y="861"/>
                </a:lnTo>
                <a:lnTo>
                  <a:pt x="1030" y="854"/>
                </a:lnTo>
                <a:lnTo>
                  <a:pt x="451" y="332"/>
                </a:lnTo>
                <a:lnTo>
                  <a:pt x="656" y="198"/>
                </a:lnTo>
                <a:lnTo>
                  <a:pt x="1270" y="769"/>
                </a:lnTo>
                <a:lnTo>
                  <a:pt x="1284" y="0"/>
                </a:lnTo>
                <a:lnTo>
                  <a:pt x="1517" y="0"/>
                </a:lnTo>
                <a:lnTo>
                  <a:pt x="1524" y="769"/>
                </a:lnTo>
                <a:lnTo>
                  <a:pt x="2152" y="205"/>
                </a:lnTo>
                <a:lnTo>
                  <a:pt x="2357" y="346"/>
                </a:lnTo>
                <a:lnTo>
                  <a:pt x="1764" y="875"/>
                </a:lnTo>
                <a:lnTo>
                  <a:pt x="2738" y="875"/>
                </a:lnTo>
                <a:lnTo>
                  <a:pt x="2808" y="1108"/>
                </a:lnTo>
                <a:lnTo>
                  <a:pt x="1531" y="1108"/>
                </a:lnTo>
                <a:lnTo>
                  <a:pt x="1524" y="1546"/>
                </a:lnTo>
                <a:lnTo>
                  <a:pt x="1651" y="1546"/>
                </a:lnTo>
                <a:lnTo>
                  <a:pt x="1404" y="1962"/>
                </a:lnTo>
                <a:close/>
              </a:path>
            </a:pathLst>
          </a:custGeom>
          <a:solidFill>
            <a:srgbClr val="777777"/>
          </a:solidFill>
          <a:ln w="9525" cap="flat" cmpd="sng">
            <a:solidFill>
              <a:srgbClr val="60606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5400000" algn="ctr" rotWithShape="0">
              <a:schemeClr val="tx2">
                <a:alpha val="26999"/>
              </a:schemeClr>
            </a:outerShdw>
          </a:effectLst>
        </p:spPr>
        <p:txBody>
          <a:bodyPr lIns="82124" tIns="41061" rIns="82124" bIns="41061" anchor="ctr"/>
          <a:lstStyle/>
          <a:p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884613" y="1287463"/>
            <a:ext cx="1381125" cy="1392237"/>
            <a:chOff x="3978275" y="1142703"/>
            <a:chExt cx="1231900" cy="124301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3978275" y="1142703"/>
              <a:ext cx="1231900" cy="1243013"/>
            </a:xfrm>
            <a:prstGeom prst="rect">
              <a:avLst/>
            </a:prstGeom>
            <a:grpFill/>
            <a:ln w="9525">
              <a:solidFill>
                <a:srgbClr val="013253"/>
              </a:solidFill>
              <a:round/>
              <a:headEnd/>
              <a:tailEnd/>
            </a:ln>
            <a:effectLst>
              <a:outerShdw blurRad="38100" dist="26940" dir="5400000" algn="t" rotWithShape="0">
                <a:srgbClr val="000000">
                  <a:alpha val="26999"/>
                </a:srgbClr>
              </a:outerShdw>
            </a:effectLst>
          </p:spPr>
          <p:txBody>
            <a:bodyPr lIns="82124" tIns="41061" rIns="82124" bIns="41061" anchor="ctr"/>
            <a:lstStyle/>
            <a:p>
              <a:pPr algn="ctr" defTabSz="814388">
                <a:lnSpc>
                  <a:spcPct val="90000"/>
                </a:lnSpc>
                <a:defRPr/>
              </a:pPr>
              <a:endParaRPr lang="en-US" sz="2400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3978275" y="1142703"/>
              <a:ext cx="1231900" cy="1243013"/>
            </a:xfrm>
            <a:custGeom>
              <a:avLst/>
              <a:gdLst>
                <a:gd name="T0" fmla="*/ 1231900 w 776"/>
                <a:gd name="T1" fmla="*/ 1243013 h 783"/>
                <a:gd name="T2" fmla="*/ 0 w 776"/>
                <a:gd name="T3" fmla="*/ 1243013 h 783"/>
                <a:gd name="T4" fmla="*/ 1231900 w 776"/>
                <a:gd name="T5" fmla="*/ 0 h 783"/>
                <a:gd name="T6" fmla="*/ 1231900 w 776"/>
                <a:gd name="T7" fmla="*/ 1243013 h 7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76" h="783">
                  <a:moveTo>
                    <a:pt x="776" y="783"/>
                  </a:moveTo>
                  <a:lnTo>
                    <a:pt x="0" y="783"/>
                  </a:lnTo>
                  <a:lnTo>
                    <a:pt x="776" y="0"/>
                  </a:lnTo>
                  <a:lnTo>
                    <a:pt x="776" y="7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5767388" y="1901825"/>
            <a:ext cx="1381125" cy="1393825"/>
            <a:chOff x="5659438" y="1690390"/>
            <a:chExt cx="1231900" cy="1244600"/>
          </a:xfrm>
          <a:solidFill>
            <a:schemeClr val="tx2">
              <a:lumMod val="75000"/>
            </a:schemeClr>
          </a:solidFill>
        </p:grpSpPr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5659438" y="1690390"/>
              <a:ext cx="1231900" cy="1244600"/>
            </a:xfrm>
            <a:prstGeom prst="rect">
              <a:avLst/>
            </a:prstGeom>
            <a:grpFill/>
            <a:ln w="9525">
              <a:solidFill>
                <a:srgbClr val="034543"/>
              </a:solidFill>
              <a:round/>
              <a:headEnd/>
              <a:tailEnd/>
            </a:ln>
            <a:effectLst>
              <a:outerShdw blurRad="38100" dist="26940" dir="5400000" algn="t" rotWithShape="0">
                <a:srgbClr val="000000">
                  <a:alpha val="26999"/>
                </a:srgbClr>
              </a:outerShdw>
            </a:effectLst>
          </p:spPr>
          <p:txBody>
            <a:bodyPr lIns="82124" tIns="41061" rIns="82124" bIns="41061" anchor="ctr"/>
            <a:lstStyle/>
            <a:p>
              <a:pPr algn="ctr" defTabSz="814388">
                <a:lnSpc>
                  <a:spcPct val="90000"/>
                </a:lnSpc>
                <a:defRPr/>
              </a:pPr>
              <a:endParaRPr lang="en-US" sz="2400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" name="Freeform 14"/>
            <p:cNvSpPr>
              <a:spLocks/>
            </p:cNvSpPr>
            <p:nvPr/>
          </p:nvSpPr>
          <p:spPr bwMode="auto">
            <a:xfrm>
              <a:off x="5659438" y="1690390"/>
              <a:ext cx="1231900" cy="1244600"/>
            </a:xfrm>
            <a:custGeom>
              <a:avLst/>
              <a:gdLst>
                <a:gd name="T0" fmla="*/ 1231900 w 776"/>
                <a:gd name="T1" fmla="*/ 1244600 h 784"/>
                <a:gd name="T2" fmla="*/ 0 w 776"/>
                <a:gd name="T3" fmla="*/ 1244600 h 784"/>
                <a:gd name="T4" fmla="*/ 1231900 w 776"/>
                <a:gd name="T5" fmla="*/ 0 h 784"/>
                <a:gd name="T6" fmla="*/ 1231900 w 776"/>
                <a:gd name="T7" fmla="*/ 1244600 h 7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76" h="784">
                  <a:moveTo>
                    <a:pt x="776" y="784"/>
                  </a:moveTo>
                  <a:lnTo>
                    <a:pt x="0" y="784"/>
                  </a:lnTo>
                  <a:lnTo>
                    <a:pt x="776" y="0"/>
                  </a:lnTo>
                  <a:lnTo>
                    <a:pt x="776" y="7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6"/>
          <p:cNvGrpSpPr>
            <a:grpSpLocks/>
          </p:cNvGrpSpPr>
          <p:nvPr/>
        </p:nvGrpSpPr>
        <p:grpSpPr bwMode="auto">
          <a:xfrm>
            <a:off x="6946900" y="3521075"/>
            <a:ext cx="1379538" cy="1393825"/>
            <a:chOff x="6711950" y="3136603"/>
            <a:chExt cx="1231900" cy="1244600"/>
          </a:xfrm>
          <a:solidFill>
            <a:srgbClr val="7F4300"/>
          </a:solidFill>
        </p:grpSpPr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6711950" y="3136603"/>
              <a:ext cx="1231900" cy="1244600"/>
            </a:xfrm>
            <a:prstGeom prst="rect">
              <a:avLst/>
            </a:prstGeom>
            <a:grpFill/>
            <a:ln w="9525">
              <a:solidFill>
                <a:srgbClr val="048C89"/>
              </a:solidFill>
              <a:round/>
              <a:headEnd/>
              <a:tailEnd/>
            </a:ln>
            <a:effectLst>
              <a:outerShdw blurRad="38100" dist="26940" dir="5400000" algn="t" rotWithShape="0">
                <a:srgbClr val="000000">
                  <a:alpha val="26999"/>
                </a:srgbClr>
              </a:outerShdw>
            </a:effectLst>
          </p:spPr>
          <p:txBody>
            <a:bodyPr lIns="82124" tIns="41061" rIns="82124" bIns="41061" anchor="ctr"/>
            <a:lstStyle/>
            <a:p>
              <a:pPr algn="ctr" defTabSz="814388">
                <a:lnSpc>
                  <a:spcPct val="90000"/>
                </a:lnSpc>
                <a:defRPr/>
              </a:pPr>
              <a:endParaRPr lang="en-US" sz="2400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6711950" y="3136603"/>
              <a:ext cx="1231900" cy="1244600"/>
            </a:xfrm>
            <a:custGeom>
              <a:avLst/>
              <a:gdLst>
                <a:gd name="T0" fmla="*/ 1231900 w 776"/>
                <a:gd name="T1" fmla="*/ 1244600 h 784"/>
                <a:gd name="T2" fmla="*/ 0 w 776"/>
                <a:gd name="T3" fmla="*/ 1244600 h 784"/>
                <a:gd name="T4" fmla="*/ 1231900 w 776"/>
                <a:gd name="T5" fmla="*/ 0 h 784"/>
                <a:gd name="T6" fmla="*/ 1231900 w 776"/>
                <a:gd name="T7" fmla="*/ 1244600 h 7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76" h="784">
                  <a:moveTo>
                    <a:pt x="776" y="784"/>
                  </a:moveTo>
                  <a:lnTo>
                    <a:pt x="0" y="784"/>
                  </a:lnTo>
                  <a:lnTo>
                    <a:pt x="776" y="0"/>
                  </a:lnTo>
                  <a:lnTo>
                    <a:pt x="776" y="7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"/>
          <p:cNvGrpSpPr>
            <a:grpSpLocks/>
          </p:cNvGrpSpPr>
          <p:nvPr/>
        </p:nvGrpSpPr>
        <p:grpSpPr bwMode="auto">
          <a:xfrm>
            <a:off x="798513" y="3521075"/>
            <a:ext cx="1379537" cy="1393825"/>
            <a:chOff x="1222375" y="3136603"/>
            <a:chExt cx="1231900" cy="1244600"/>
          </a:xfrm>
          <a:solidFill>
            <a:schemeClr val="tx2">
              <a:lumMod val="50000"/>
            </a:schemeClr>
          </a:solidFill>
        </p:grpSpPr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1222375" y="3136603"/>
              <a:ext cx="1231900" cy="1244600"/>
            </a:xfrm>
            <a:prstGeom prst="rect">
              <a:avLst/>
            </a:prstGeom>
            <a:grpFill/>
            <a:ln w="9525">
              <a:solidFill>
                <a:srgbClr val="0195F9"/>
              </a:solidFill>
              <a:round/>
              <a:headEnd/>
              <a:tailEnd/>
            </a:ln>
            <a:effectLst>
              <a:outerShdw blurRad="38100" dist="26940" dir="5400000" algn="t" rotWithShape="0">
                <a:srgbClr val="000000">
                  <a:alpha val="26666"/>
                </a:srgbClr>
              </a:outerShdw>
            </a:effectLst>
          </p:spPr>
          <p:txBody>
            <a:bodyPr lIns="82124" tIns="41061" rIns="82124" bIns="41061" anchor="ctr"/>
            <a:lstStyle/>
            <a:p>
              <a:pPr algn="ctr" defTabSz="814388">
                <a:lnSpc>
                  <a:spcPct val="90000"/>
                </a:lnSpc>
                <a:defRPr/>
              </a:pPr>
              <a:endParaRPr lang="en-US" sz="2400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1222375" y="3136603"/>
              <a:ext cx="1231900" cy="1244600"/>
            </a:xfrm>
            <a:custGeom>
              <a:avLst/>
              <a:gdLst>
                <a:gd name="T0" fmla="*/ 1231900 w 776"/>
                <a:gd name="T1" fmla="*/ 1244600 h 784"/>
                <a:gd name="T2" fmla="*/ 0 w 776"/>
                <a:gd name="T3" fmla="*/ 1244600 h 784"/>
                <a:gd name="T4" fmla="*/ 1231900 w 776"/>
                <a:gd name="T5" fmla="*/ 0 h 784"/>
                <a:gd name="T6" fmla="*/ 1231900 w 776"/>
                <a:gd name="T7" fmla="*/ 1244600 h 7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76" h="784">
                  <a:moveTo>
                    <a:pt x="776" y="784"/>
                  </a:moveTo>
                  <a:lnTo>
                    <a:pt x="0" y="784"/>
                  </a:lnTo>
                  <a:lnTo>
                    <a:pt x="776" y="0"/>
                  </a:lnTo>
                  <a:lnTo>
                    <a:pt x="776" y="7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3"/>
          <p:cNvGrpSpPr>
            <a:grpSpLocks/>
          </p:cNvGrpSpPr>
          <p:nvPr/>
        </p:nvGrpSpPr>
        <p:grpSpPr bwMode="auto">
          <a:xfrm>
            <a:off x="1978025" y="1901825"/>
            <a:ext cx="1381125" cy="1393825"/>
            <a:chOff x="2274888" y="1690390"/>
            <a:chExt cx="1233488" cy="1244600"/>
          </a:xfrm>
          <a:solidFill>
            <a:schemeClr val="tx2">
              <a:lumMod val="75000"/>
            </a:schemeClr>
          </a:solidFill>
        </p:grpSpPr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2274888" y="1690390"/>
              <a:ext cx="1233488" cy="1244600"/>
            </a:xfrm>
            <a:prstGeom prst="rect">
              <a:avLst/>
            </a:prstGeom>
            <a:grpFill/>
            <a:ln w="9525">
              <a:solidFill>
                <a:srgbClr val="01568F"/>
              </a:solidFill>
              <a:round/>
              <a:headEnd/>
              <a:tailEnd/>
            </a:ln>
            <a:effectLst>
              <a:outerShdw blurRad="38100" dist="26940" dir="5400000" algn="t" rotWithShape="0">
                <a:srgbClr val="000000">
                  <a:alpha val="26999"/>
                </a:srgbClr>
              </a:outerShdw>
            </a:effectLst>
          </p:spPr>
          <p:txBody>
            <a:bodyPr lIns="82124" tIns="41061" rIns="82124" bIns="41061" anchor="ctr"/>
            <a:lstStyle/>
            <a:p>
              <a:pPr algn="ctr" defTabSz="814388">
                <a:lnSpc>
                  <a:spcPct val="90000"/>
                </a:lnSpc>
                <a:defRPr/>
              </a:pPr>
              <a:endParaRPr lang="en-US" sz="2400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274888" y="1690390"/>
              <a:ext cx="1233488" cy="1244600"/>
            </a:xfrm>
            <a:custGeom>
              <a:avLst/>
              <a:gdLst>
                <a:gd name="T0" fmla="*/ 1233488 w 777"/>
                <a:gd name="T1" fmla="*/ 1244600 h 784"/>
                <a:gd name="T2" fmla="*/ 0 w 777"/>
                <a:gd name="T3" fmla="*/ 1244600 h 784"/>
                <a:gd name="T4" fmla="*/ 1233488 w 777"/>
                <a:gd name="T5" fmla="*/ 0 h 784"/>
                <a:gd name="T6" fmla="*/ 1233488 w 777"/>
                <a:gd name="T7" fmla="*/ 1244600 h 7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77" h="784">
                  <a:moveTo>
                    <a:pt x="777" y="784"/>
                  </a:moveTo>
                  <a:lnTo>
                    <a:pt x="0" y="784"/>
                  </a:lnTo>
                  <a:lnTo>
                    <a:pt x="777" y="0"/>
                  </a:lnTo>
                  <a:lnTo>
                    <a:pt x="777" y="7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815975" y="3902702"/>
            <a:ext cx="1362075" cy="636922"/>
          </a:xfrm>
          <a:prstGeom prst="rect">
            <a:avLst/>
          </a:prstGeom>
          <a:noFill/>
          <a:ln>
            <a:noFill/>
          </a:ln>
          <a:effectLst>
            <a:outerShdw blurRad="38100" dist="26940" dir="5400000" algn="t" rotWithShape="0">
              <a:srgbClr val="000000">
                <a:alpha val="26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pPr algn="ctr" defTabSz="814388">
              <a:lnSpc>
                <a:spcPct val="90000"/>
              </a:lnSpc>
              <a:defRPr/>
            </a:pPr>
            <a:r>
              <a:rPr lang="en-US" sz="20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Contract Timeline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87550" y="2417982"/>
            <a:ext cx="1362075" cy="359923"/>
          </a:xfrm>
          <a:prstGeom prst="rect">
            <a:avLst/>
          </a:prstGeom>
          <a:noFill/>
          <a:ln>
            <a:noFill/>
          </a:ln>
          <a:effectLst>
            <a:outerShdw blurRad="38100" dist="26940" dir="5400000" algn="t" rotWithShape="0">
              <a:srgbClr val="000000">
                <a:alpha val="26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pPr algn="ctr" defTabSz="814388">
              <a:lnSpc>
                <a:spcPct val="90000"/>
              </a:lnSpc>
              <a:defRPr/>
            </a:pPr>
            <a:r>
              <a:rPr lang="en-US" sz="20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Payroll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767388" y="2264402"/>
            <a:ext cx="1363662" cy="636922"/>
          </a:xfrm>
          <a:prstGeom prst="rect">
            <a:avLst/>
          </a:prstGeom>
          <a:noFill/>
          <a:ln>
            <a:noFill/>
          </a:ln>
          <a:effectLst>
            <a:outerShdw blurRad="38100" dist="26940" dir="5400000" algn="t" rotWithShape="0">
              <a:srgbClr val="000000">
                <a:alpha val="26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pPr algn="ctr" defTabSz="814388">
              <a:lnSpc>
                <a:spcPct val="90000"/>
              </a:lnSpc>
              <a:defRPr/>
            </a:pPr>
            <a:r>
              <a:rPr lang="en-US" sz="20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Client Tracking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958013" y="3910641"/>
            <a:ext cx="1363662" cy="636922"/>
          </a:xfrm>
          <a:prstGeom prst="rect">
            <a:avLst/>
          </a:prstGeom>
          <a:noFill/>
          <a:ln>
            <a:noFill/>
          </a:ln>
          <a:effectLst>
            <a:outerShdw blurRad="38100" dist="26940" dir="5400000" algn="t" rotWithShape="0">
              <a:srgbClr val="000000">
                <a:alpha val="26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pPr algn="ctr" defTabSz="814388">
              <a:lnSpc>
                <a:spcPct val="90000"/>
              </a:lnSpc>
              <a:defRPr/>
            </a:pPr>
            <a:r>
              <a:rPr lang="en-US" sz="20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Data Import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884613" y="1657977"/>
            <a:ext cx="1363662" cy="636922"/>
          </a:xfrm>
          <a:prstGeom prst="rect">
            <a:avLst/>
          </a:prstGeom>
          <a:noFill/>
          <a:ln>
            <a:noFill/>
          </a:ln>
          <a:effectLst>
            <a:outerShdw blurRad="38100" dist="26940" dir="5400000" algn="t" rotWithShape="0">
              <a:srgbClr val="000000">
                <a:alpha val="26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pPr algn="ctr" defTabSz="814388">
              <a:lnSpc>
                <a:spcPct val="90000"/>
              </a:lnSpc>
              <a:defRPr/>
            </a:pPr>
            <a:r>
              <a:rPr lang="en-US" sz="20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Account Changes</a:t>
            </a:r>
          </a:p>
        </p:txBody>
      </p:sp>
      <p:sp>
        <p:nvSpPr>
          <p:cNvPr id="26" name="Oval 25"/>
          <p:cNvSpPr/>
          <p:nvPr/>
        </p:nvSpPr>
        <p:spPr>
          <a:xfrm>
            <a:off x="120647" y="297551"/>
            <a:ext cx="1000231" cy="949746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11700" y="289955"/>
            <a:ext cx="809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tx1"/>
                </a:solidFill>
                <a:latin typeface="Krungthep"/>
                <a:cs typeface="Krungthep"/>
              </a:rPr>
              <a:t>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       </a:t>
            </a:r>
            <a:r>
              <a:rPr lang="en" sz="3600" dirty="0"/>
              <a:t>IDENTIFY AND MITIGATE RISKS</a:t>
            </a:r>
            <a:endParaRPr sz="3600" dirty="0"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Financial Risk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Past, Present, Future Liability </a:t>
            </a:r>
            <a:r>
              <a:rPr lang="en-US" dirty="0"/>
              <a:t>- </a:t>
            </a:r>
            <a:r>
              <a:rPr lang="en" dirty="0"/>
              <a:t>whether you were responsible or not, if there is a tenant lawsuit you’ll get named.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Loss of acquired units to former employees or competitors.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Don’t overburden an unprepared organization.</a:t>
            </a:r>
            <a:endParaRPr lang="en-US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dirty="0"/>
          </a:p>
          <a:p>
            <a:pPr marL="114300" lvl="0" indent="0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114300" lvl="0" indent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pic>
        <p:nvPicPr>
          <p:cNvPr id="2" name="Picture 1" descr="ris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10" b="13228"/>
          <a:stretch/>
        </p:blipFill>
        <p:spPr>
          <a:xfrm>
            <a:off x="1515024" y="3192028"/>
            <a:ext cx="6446048" cy="1697172"/>
          </a:xfrm>
          <a:prstGeom prst="rect">
            <a:avLst/>
          </a:prstGeom>
          <a:ln w="76200" cmpd="sng">
            <a:solidFill>
              <a:srgbClr val="FF8600"/>
            </a:solidFill>
          </a:ln>
        </p:spPr>
      </p:pic>
      <p:sp>
        <p:nvSpPr>
          <p:cNvPr id="5" name="Oval 4"/>
          <p:cNvSpPr/>
          <p:nvPr/>
        </p:nvSpPr>
        <p:spPr>
          <a:xfrm>
            <a:off x="120647" y="287148"/>
            <a:ext cx="1000231" cy="949746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1700" y="287148"/>
            <a:ext cx="809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tx1"/>
                </a:solidFill>
                <a:latin typeface="Krungthep"/>
                <a:cs typeface="Krungthep"/>
              </a:rPr>
              <a:t>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311700" y="31015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   </a:t>
            </a:r>
            <a:r>
              <a:rPr lang="en" dirty="0"/>
              <a:t>FIND GOOD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 </a:t>
            </a:r>
            <a:r>
              <a:rPr lang="en" dirty="0"/>
              <a:t>FINANCING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311700" y="1918172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Self Financed</a:t>
            </a:r>
            <a:endParaRPr dirty="0"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Note, Terms, Taxes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Seller Financing</a:t>
            </a:r>
            <a:endParaRPr dirty="0"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Secured loan for seller</a:t>
            </a:r>
            <a:endParaRPr dirty="0"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Verify Funds and Assets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Institutional Financin</a:t>
            </a:r>
            <a:r>
              <a:rPr lang="en-US" dirty="0"/>
              <a:t>g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VC Funding</a:t>
            </a:r>
            <a:endParaRPr dirty="0"/>
          </a:p>
        </p:txBody>
      </p:sp>
      <p:pic>
        <p:nvPicPr>
          <p:cNvPr id="2" name="Picture 1" descr="businessloan p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605" y="0"/>
            <a:ext cx="5873571" cy="51435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70875" y="446738"/>
            <a:ext cx="1000231" cy="949746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1928" y="421186"/>
            <a:ext cx="809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tx1"/>
                </a:solidFill>
                <a:latin typeface="Krungthep"/>
                <a:cs typeface="Krungthep"/>
              </a:rPr>
              <a:t>6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Perspective.thmx</Template>
  <TotalTime>3387</TotalTime>
  <Words>1826</Words>
  <Application>Microsoft Macintosh PowerPoint</Application>
  <PresentationFormat>On-screen Show (16:9)</PresentationFormat>
  <Paragraphs>379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Perspective</vt:lpstr>
      <vt:lpstr>SURVIVE &amp; THRIVE WITH ACQUISITIONS </vt:lpstr>
      <vt:lpstr>WHY CONSIDER AN ACQUISITION?</vt:lpstr>
      <vt:lpstr>PowerPoint Presentation</vt:lpstr>
      <vt:lpstr>PowerPoint Presentation</vt:lpstr>
      <vt:lpstr>M     GOOD FIT FOR YOU</vt:lpstr>
      <vt:lpstr>DON’T SWEAT THE SMALL STUFF</vt:lpstr>
      <vt:lpstr>       STAY ORGANIZED AND STRUCTURED</vt:lpstr>
      <vt:lpstr>       IDENTIFY AND MITIGATE RISKS</vt:lpstr>
      <vt:lpstr>       FIND GOOD         FINANCING </vt:lpstr>
      <vt:lpstr>      ASSEMBLE YOUR DREAM TEAM</vt:lpstr>
      <vt:lpstr>           FIND THE VALUE ADD                OPPORTUNITY    </vt:lpstr>
      <vt:lpstr>           DUE DILIGENCE    </vt:lpstr>
      <vt:lpstr>        PATHWAY TO PROFITABILITY             (KNOW YOUR NUMBERS) </vt:lpstr>
      <vt:lpstr>                       TEAMWORK!!!!</vt:lpstr>
      <vt:lpstr>PowerPoint Presentation</vt:lpstr>
      <vt:lpstr>BURNOUT!!  </vt:lpstr>
      <vt:lpstr>          LACK OF PRESENCE         DURING TRANSACTION</vt:lpstr>
      <vt:lpstr>          ME..MYSELF..AND...I</vt:lpstr>
      <vt:lpstr>         LACK OF TEAM CULTURE</vt:lpstr>
      <vt:lpstr>          MISINTERPRETATION OF ASSETS </vt:lpstr>
      <vt:lpstr> DISREGARD PERSONAL RELATIONSHIPS</vt:lpstr>
      <vt:lpstr>         INACCURATE VALUATION </vt:lpstr>
      <vt:lpstr>  INEFFECTIVE CONTRACTS</vt:lpstr>
      <vt:lpstr>       ILLEGAL ACTIVITY OR LAWSUITS </vt:lpstr>
      <vt:lpstr>               ACQUIRE JUST TO ACQUIRE</vt:lpstr>
      <vt:lpstr>IN CLOSING</vt:lpstr>
      <vt:lpstr>CASE STUDY – 425 UNIT PORTFOLIO</vt:lpstr>
      <vt:lpstr>FINANCIALS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Survive &amp; Thrive with Acquisitions</dc:title>
  <dc:creator>Jock McNeill</dc:creator>
  <cp:lastModifiedBy>Michael Catalano</cp:lastModifiedBy>
  <cp:revision>108</cp:revision>
  <dcterms:modified xsi:type="dcterms:W3CDTF">2019-09-11T17:30:39Z</dcterms:modified>
</cp:coreProperties>
</file>